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8"/>
  </p:notesMasterIdLst>
  <p:sldIdLst>
    <p:sldId id="293" r:id="rId2"/>
    <p:sldId id="585" r:id="rId3"/>
    <p:sldId id="595" r:id="rId4"/>
    <p:sldId id="584" r:id="rId5"/>
    <p:sldId id="593" r:id="rId6"/>
    <p:sldId id="594" r:id="rId7"/>
    <p:sldId id="586" r:id="rId8"/>
    <p:sldId id="597" r:id="rId9"/>
    <p:sldId id="587" r:id="rId10"/>
    <p:sldId id="599" r:id="rId11"/>
    <p:sldId id="600" r:id="rId12"/>
    <p:sldId id="601" r:id="rId13"/>
    <p:sldId id="590" r:id="rId14"/>
    <p:sldId id="592" r:id="rId15"/>
    <p:sldId id="596" r:id="rId16"/>
    <p:sldId id="58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Luzzi" initials="OL" lastIdx="1" clrIdx="0">
    <p:extLst>
      <p:ext uri="{19B8F6BF-5375-455C-9EA6-DF929625EA0E}">
        <p15:presenceInfo xmlns:p15="http://schemas.microsoft.com/office/powerpoint/2012/main" userId="S::oluzzi@ceph.org::dd58c5b1-0f0f-4d1f-87da-786505497e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2" autoAdjust="0"/>
    <p:restoredTop sz="57932" autoAdjust="0"/>
  </p:normalViewPr>
  <p:slideViewPr>
    <p:cSldViewPr snapToGrid="0">
      <p:cViewPr varScale="1">
        <p:scale>
          <a:sx n="66" d="100"/>
          <a:sy n="66" d="100"/>
        </p:scale>
        <p:origin x="27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A9339-2EC2-4FAC-9846-84404E9C506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F3E386-F1E9-465A-A235-65F81D865E05}">
      <dgm:prSet phldrT="[Text]"/>
      <dgm:spPr/>
      <dgm:t>
        <a:bodyPr/>
        <a:lstStyle/>
        <a:p>
          <a:r>
            <a:rPr lang="en-US" dirty="0"/>
            <a:t>Staff Contact</a:t>
          </a:r>
        </a:p>
      </dgm:t>
    </dgm:pt>
    <dgm:pt modelId="{538BBF9D-F4F5-4F6B-8E0C-B78621D05F7A}" type="parTrans" cxnId="{2252F6BD-EFD5-493E-9F51-49323F19A950}">
      <dgm:prSet/>
      <dgm:spPr/>
      <dgm:t>
        <a:bodyPr/>
        <a:lstStyle/>
        <a:p>
          <a:endParaRPr lang="en-US"/>
        </a:p>
      </dgm:t>
    </dgm:pt>
    <dgm:pt modelId="{138A0464-84B0-4202-AA99-867490800112}" type="sibTrans" cxnId="{2252F6BD-EFD5-493E-9F51-49323F19A950}">
      <dgm:prSet/>
      <dgm:spPr/>
      <dgm:t>
        <a:bodyPr/>
        <a:lstStyle/>
        <a:p>
          <a:endParaRPr lang="en-US"/>
        </a:p>
      </dgm:t>
    </dgm:pt>
    <dgm:pt modelId="{EC4542AD-AE08-40B8-B898-D639AF3A5DF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General questions</a:t>
          </a:r>
        </a:p>
      </dgm:t>
    </dgm:pt>
    <dgm:pt modelId="{B8190B33-A374-4253-AC05-69C3E08D6E5B}" type="parTrans" cxnId="{85DC721C-B9EB-4041-8FF7-E695F26E15CF}">
      <dgm:prSet/>
      <dgm:spPr/>
      <dgm:t>
        <a:bodyPr/>
        <a:lstStyle/>
        <a:p>
          <a:endParaRPr lang="en-US"/>
        </a:p>
      </dgm:t>
    </dgm:pt>
    <dgm:pt modelId="{87DF130B-F7C4-4618-9E7A-782CF3332406}" type="sibTrans" cxnId="{85DC721C-B9EB-4041-8FF7-E695F26E15CF}">
      <dgm:prSet/>
      <dgm:spPr/>
      <dgm:t>
        <a:bodyPr/>
        <a:lstStyle/>
        <a:p>
          <a:endParaRPr lang="en-US"/>
        </a:p>
      </dgm:t>
    </dgm:pt>
    <dgm:pt modelId="{BA86C5F6-23E9-48B1-892B-F3F7E9E60B88}">
      <dgm:prSet phldrT="[Text]"/>
      <dgm:spPr/>
      <dgm:t>
        <a:bodyPr/>
        <a:lstStyle/>
        <a:p>
          <a:r>
            <a:rPr lang="en-US" dirty="0"/>
            <a:t>submissions@ceph.org</a:t>
          </a:r>
        </a:p>
      </dgm:t>
    </dgm:pt>
    <dgm:pt modelId="{E7A1EDDA-3B97-4F65-A2E2-5B785A40F821}" type="parTrans" cxnId="{7A9B2415-E741-4676-AC42-0E9085E6502B}">
      <dgm:prSet/>
      <dgm:spPr/>
      <dgm:t>
        <a:bodyPr/>
        <a:lstStyle/>
        <a:p>
          <a:endParaRPr lang="en-US"/>
        </a:p>
      </dgm:t>
    </dgm:pt>
    <dgm:pt modelId="{EBDE97AA-BB01-4671-90A2-FE1FB1215B55}" type="sibTrans" cxnId="{7A9B2415-E741-4676-AC42-0E9085E6502B}">
      <dgm:prSet/>
      <dgm:spPr/>
      <dgm:t>
        <a:bodyPr/>
        <a:lstStyle/>
        <a:p>
          <a:endParaRPr lang="en-US"/>
        </a:p>
      </dgm:t>
    </dgm:pt>
    <dgm:pt modelId="{E51B900F-654A-4FA8-BAEA-7EED611C3BA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Substantive change notices</a:t>
          </a:r>
        </a:p>
      </dgm:t>
    </dgm:pt>
    <dgm:pt modelId="{EBB66FB4-6A41-4E1D-B949-BD85082C3442}" type="parTrans" cxnId="{F9E4C434-E624-48B0-B735-426FA3BE81F1}">
      <dgm:prSet/>
      <dgm:spPr/>
      <dgm:t>
        <a:bodyPr/>
        <a:lstStyle/>
        <a:p>
          <a:endParaRPr lang="en-US"/>
        </a:p>
      </dgm:t>
    </dgm:pt>
    <dgm:pt modelId="{A1D191D1-2F97-4B32-A026-7504BD6120E2}" type="sibTrans" cxnId="{F9E4C434-E624-48B0-B735-426FA3BE81F1}">
      <dgm:prSet/>
      <dgm:spPr/>
      <dgm:t>
        <a:bodyPr/>
        <a:lstStyle/>
        <a:p>
          <a:endParaRPr lang="en-US"/>
        </a:p>
      </dgm:t>
    </dgm:pt>
    <dgm:pt modelId="{9C1C035B-E5AD-46B7-973B-6CF651DD41C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To set up a call</a:t>
          </a:r>
        </a:p>
      </dgm:t>
    </dgm:pt>
    <dgm:pt modelId="{45E15148-9B75-457D-BC9F-AFFD400FC2CB}" type="parTrans" cxnId="{E2B20B1B-01AA-49F3-9F5A-0F739B34CD2C}">
      <dgm:prSet/>
      <dgm:spPr/>
      <dgm:t>
        <a:bodyPr/>
        <a:lstStyle/>
        <a:p>
          <a:endParaRPr lang="en-US"/>
        </a:p>
      </dgm:t>
    </dgm:pt>
    <dgm:pt modelId="{CB62E15F-5131-4DDD-8126-1D1808D247D4}" type="sibTrans" cxnId="{E2B20B1B-01AA-49F3-9F5A-0F739B34CD2C}">
      <dgm:prSet/>
      <dgm:spPr/>
      <dgm:t>
        <a:bodyPr/>
        <a:lstStyle/>
        <a:p>
          <a:endParaRPr lang="en-US"/>
        </a:p>
      </dgm:t>
    </dgm:pt>
    <dgm:pt modelId="{DA6E2807-7C98-495E-94F2-647245C726E4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600" dirty="0"/>
        </a:p>
      </dgm:t>
    </dgm:pt>
    <dgm:pt modelId="{ACE4B8C3-295F-4E9B-905C-DCDA14153861}" type="parTrans" cxnId="{4B22C17A-B3E2-4DD9-8C6B-5447BC2EA5BD}">
      <dgm:prSet/>
      <dgm:spPr/>
      <dgm:t>
        <a:bodyPr/>
        <a:lstStyle/>
        <a:p>
          <a:endParaRPr lang="en-US"/>
        </a:p>
      </dgm:t>
    </dgm:pt>
    <dgm:pt modelId="{A28D96D3-CBA4-425D-9F2C-5F4EC1664411}" type="sibTrans" cxnId="{4B22C17A-B3E2-4DD9-8C6B-5447BC2EA5BD}">
      <dgm:prSet/>
      <dgm:spPr/>
      <dgm:t>
        <a:bodyPr/>
        <a:lstStyle/>
        <a:p>
          <a:endParaRPr lang="en-US"/>
        </a:p>
      </dgm:t>
    </dgm:pt>
    <dgm:pt modelId="{59304467-1245-441F-A03A-C87A55BDFB2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Interim reports</a:t>
          </a:r>
        </a:p>
      </dgm:t>
    </dgm:pt>
    <dgm:pt modelId="{9366BE09-9018-47C4-BB95-3B37BE5B1052}" type="parTrans" cxnId="{DD077BED-50F1-40BD-93F6-30E948AC590F}">
      <dgm:prSet/>
      <dgm:spPr/>
      <dgm:t>
        <a:bodyPr/>
        <a:lstStyle/>
        <a:p>
          <a:endParaRPr lang="en-US"/>
        </a:p>
      </dgm:t>
    </dgm:pt>
    <dgm:pt modelId="{12C2C6A8-A828-45CA-9D91-76C66CAE4BE6}" type="sibTrans" cxnId="{DD077BED-50F1-40BD-93F6-30E948AC590F}">
      <dgm:prSet/>
      <dgm:spPr/>
      <dgm:t>
        <a:bodyPr/>
        <a:lstStyle/>
        <a:p>
          <a:endParaRPr lang="en-US"/>
        </a:p>
      </dgm:t>
    </dgm:pt>
    <dgm:pt modelId="{5E742021-3E0D-444C-910F-7552263098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To find your staff contact</a:t>
          </a:r>
        </a:p>
      </dgm:t>
    </dgm:pt>
    <dgm:pt modelId="{F8A61D17-E2C1-4527-A073-92F585A84CDD}" type="parTrans" cxnId="{5662314D-9B3E-4F01-BE5C-75C06BFFCDEB}">
      <dgm:prSet/>
      <dgm:spPr/>
      <dgm:t>
        <a:bodyPr/>
        <a:lstStyle/>
        <a:p>
          <a:endParaRPr lang="en-US"/>
        </a:p>
      </dgm:t>
    </dgm:pt>
    <dgm:pt modelId="{E386D6E6-7FE8-4FF1-9896-81A1074DE664}" type="sibTrans" cxnId="{5662314D-9B3E-4F01-BE5C-75C06BFFCDEB}">
      <dgm:prSet/>
      <dgm:spPr/>
      <dgm:t>
        <a:bodyPr/>
        <a:lstStyle/>
        <a:p>
          <a:endParaRPr lang="en-US"/>
        </a:p>
      </dgm:t>
    </dgm:pt>
    <dgm:pt modelId="{9877BD47-A8F0-4CE3-AC77-2DE9B411DFA1}" type="pres">
      <dgm:prSet presAssocID="{20DA9339-2EC2-4FAC-9846-84404E9C5062}" presName="Name0" presStyleCnt="0">
        <dgm:presLayoutVars>
          <dgm:dir/>
          <dgm:animLvl val="lvl"/>
          <dgm:resizeHandles val="exact"/>
        </dgm:presLayoutVars>
      </dgm:prSet>
      <dgm:spPr/>
    </dgm:pt>
    <dgm:pt modelId="{20AA267E-0A2C-4740-BBCE-40F8920912DF}" type="pres">
      <dgm:prSet presAssocID="{E4F3E386-F1E9-465A-A235-65F81D865E05}" presName="linNode" presStyleCnt="0"/>
      <dgm:spPr/>
    </dgm:pt>
    <dgm:pt modelId="{A6D1FCD2-C3C5-4072-9F2D-6B16680AE5BE}" type="pres">
      <dgm:prSet presAssocID="{E4F3E386-F1E9-465A-A235-65F81D865E0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050F77F-9E2D-439E-931F-C9AD1EF587C0}" type="pres">
      <dgm:prSet presAssocID="{E4F3E386-F1E9-465A-A235-65F81D865E05}" presName="descendantText" presStyleLbl="alignAccFollowNode1" presStyleIdx="0" presStyleCnt="2" custLinFactNeighborY="0">
        <dgm:presLayoutVars>
          <dgm:bulletEnabled val="1"/>
        </dgm:presLayoutVars>
      </dgm:prSet>
      <dgm:spPr/>
    </dgm:pt>
    <dgm:pt modelId="{35C99A52-0279-4E6D-875E-5128D7558D7F}" type="pres">
      <dgm:prSet presAssocID="{138A0464-84B0-4202-AA99-867490800112}" presName="sp" presStyleCnt="0"/>
      <dgm:spPr/>
    </dgm:pt>
    <dgm:pt modelId="{A5188E8B-387A-434C-8B1C-2B01A862E3A9}" type="pres">
      <dgm:prSet presAssocID="{BA86C5F6-23E9-48B1-892B-F3F7E9E60B88}" presName="linNode" presStyleCnt="0"/>
      <dgm:spPr/>
    </dgm:pt>
    <dgm:pt modelId="{BC08C778-BFE0-4D90-B9DD-E3C7527A5D93}" type="pres">
      <dgm:prSet presAssocID="{BA86C5F6-23E9-48B1-892B-F3F7E9E60B88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5AB7926-F9D2-404A-8D57-0863B6506E5A}" type="pres">
      <dgm:prSet presAssocID="{BA86C5F6-23E9-48B1-892B-F3F7E9E60B88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A9B2415-E741-4676-AC42-0E9085E6502B}" srcId="{20DA9339-2EC2-4FAC-9846-84404E9C5062}" destId="{BA86C5F6-23E9-48B1-892B-F3F7E9E60B88}" srcOrd="1" destOrd="0" parTransId="{E7A1EDDA-3B97-4F65-A2E2-5B785A40F821}" sibTransId="{EBDE97AA-BB01-4671-90A2-FE1FB1215B55}"/>
    <dgm:cxn modelId="{E2B20B1B-01AA-49F3-9F5A-0F739B34CD2C}" srcId="{E4F3E386-F1E9-465A-A235-65F81D865E05}" destId="{9C1C035B-E5AD-46B7-973B-6CF651DD41C3}" srcOrd="1" destOrd="0" parTransId="{45E15148-9B75-457D-BC9F-AFFD400FC2CB}" sibTransId="{CB62E15F-5131-4DDD-8126-1D1808D247D4}"/>
    <dgm:cxn modelId="{85DC721C-B9EB-4041-8FF7-E695F26E15CF}" srcId="{E4F3E386-F1E9-465A-A235-65F81D865E05}" destId="{EC4542AD-AE08-40B8-B898-D639AF3A5DF7}" srcOrd="0" destOrd="0" parTransId="{B8190B33-A374-4253-AC05-69C3E08D6E5B}" sibTransId="{87DF130B-F7C4-4618-9E7A-782CF3332406}"/>
    <dgm:cxn modelId="{F9E4C434-E624-48B0-B735-426FA3BE81F1}" srcId="{BA86C5F6-23E9-48B1-892B-F3F7E9E60B88}" destId="{E51B900F-654A-4FA8-BAEA-7EED611C3BA7}" srcOrd="2" destOrd="0" parTransId="{EBB66FB4-6A41-4E1D-B949-BD85082C3442}" sibTransId="{A1D191D1-2F97-4B32-A026-7504BD6120E2}"/>
    <dgm:cxn modelId="{1709EF5D-381A-42E7-A410-182B62D2E102}" type="presOf" srcId="{BA86C5F6-23E9-48B1-892B-F3F7E9E60B88}" destId="{BC08C778-BFE0-4D90-B9DD-E3C7527A5D93}" srcOrd="0" destOrd="0" presId="urn:microsoft.com/office/officeart/2005/8/layout/vList5"/>
    <dgm:cxn modelId="{33275262-7A57-4F34-80BE-A5D1296406E7}" type="presOf" srcId="{EC4542AD-AE08-40B8-B898-D639AF3A5DF7}" destId="{C050F77F-9E2D-439E-931F-C9AD1EF587C0}" srcOrd="0" destOrd="0" presId="urn:microsoft.com/office/officeart/2005/8/layout/vList5"/>
    <dgm:cxn modelId="{5662314D-9B3E-4F01-BE5C-75C06BFFCDEB}" srcId="{BA86C5F6-23E9-48B1-892B-F3F7E9E60B88}" destId="{5E742021-3E0D-444C-910F-755226309812}" srcOrd="0" destOrd="0" parTransId="{F8A61D17-E2C1-4527-A073-92F585A84CDD}" sibTransId="{E386D6E6-7FE8-4FF1-9896-81A1074DE664}"/>
    <dgm:cxn modelId="{23C63971-A401-48FB-A911-878665571563}" type="presOf" srcId="{20DA9339-2EC2-4FAC-9846-84404E9C5062}" destId="{9877BD47-A8F0-4CE3-AC77-2DE9B411DFA1}" srcOrd="0" destOrd="0" presId="urn:microsoft.com/office/officeart/2005/8/layout/vList5"/>
    <dgm:cxn modelId="{6C9F2372-D0CF-4A25-9460-0EF1B5388D34}" type="presOf" srcId="{DA6E2807-7C98-495E-94F2-647245C726E4}" destId="{C050F77F-9E2D-439E-931F-C9AD1EF587C0}" srcOrd="0" destOrd="2" presId="urn:microsoft.com/office/officeart/2005/8/layout/vList5"/>
    <dgm:cxn modelId="{4B22C17A-B3E2-4DD9-8C6B-5447BC2EA5BD}" srcId="{E4F3E386-F1E9-465A-A235-65F81D865E05}" destId="{DA6E2807-7C98-495E-94F2-647245C726E4}" srcOrd="2" destOrd="0" parTransId="{ACE4B8C3-295F-4E9B-905C-DCDA14153861}" sibTransId="{A28D96D3-CBA4-425D-9F2C-5F4EC1664411}"/>
    <dgm:cxn modelId="{292CF68E-3D4F-43B9-B4AF-AB140B19567C}" type="presOf" srcId="{9C1C035B-E5AD-46B7-973B-6CF651DD41C3}" destId="{C050F77F-9E2D-439E-931F-C9AD1EF587C0}" srcOrd="0" destOrd="1" presId="urn:microsoft.com/office/officeart/2005/8/layout/vList5"/>
    <dgm:cxn modelId="{5B0A8C8F-30DE-45C9-A441-C0044782B152}" type="presOf" srcId="{5E742021-3E0D-444C-910F-755226309812}" destId="{45AB7926-F9D2-404A-8D57-0863B6506E5A}" srcOrd="0" destOrd="0" presId="urn:microsoft.com/office/officeart/2005/8/layout/vList5"/>
    <dgm:cxn modelId="{C1AADF99-37A3-4252-ADC2-E08870E46B07}" type="presOf" srcId="{59304467-1245-441F-A03A-C87A55BDFB20}" destId="{45AB7926-F9D2-404A-8D57-0863B6506E5A}" srcOrd="0" destOrd="1" presId="urn:microsoft.com/office/officeart/2005/8/layout/vList5"/>
    <dgm:cxn modelId="{DD5721B0-EB2B-467C-83B3-DCC032A591D8}" type="presOf" srcId="{E4F3E386-F1E9-465A-A235-65F81D865E05}" destId="{A6D1FCD2-C3C5-4072-9F2D-6B16680AE5BE}" srcOrd="0" destOrd="0" presId="urn:microsoft.com/office/officeart/2005/8/layout/vList5"/>
    <dgm:cxn modelId="{2252F6BD-EFD5-493E-9F51-49323F19A950}" srcId="{20DA9339-2EC2-4FAC-9846-84404E9C5062}" destId="{E4F3E386-F1E9-465A-A235-65F81D865E05}" srcOrd="0" destOrd="0" parTransId="{538BBF9D-F4F5-4F6B-8E0C-B78621D05F7A}" sibTransId="{138A0464-84B0-4202-AA99-867490800112}"/>
    <dgm:cxn modelId="{A0A0E7E2-9323-4F37-8B6F-EF2EDBFBF88C}" type="presOf" srcId="{E51B900F-654A-4FA8-BAEA-7EED611C3BA7}" destId="{45AB7926-F9D2-404A-8D57-0863B6506E5A}" srcOrd="0" destOrd="2" presId="urn:microsoft.com/office/officeart/2005/8/layout/vList5"/>
    <dgm:cxn modelId="{DD077BED-50F1-40BD-93F6-30E948AC590F}" srcId="{BA86C5F6-23E9-48B1-892B-F3F7E9E60B88}" destId="{59304467-1245-441F-A03A-C87A55BDFB20}" srcOrd="1" destOrd="0" parTransId="{9366BE09-9018-47C4-BB95-3B37BE5B1052}" sibTransId="{12C2C6A8-A828-45CA-9D91-76C66CAE4BE6}"/>
    <dgm:cxn modelId="{5FF14FD2-4096-4936-90E3-4A86594C16D6}" type="presParOf" srcId="{9877BD47-A8F0-4CE3-AC77-2DE9B411DFA1}" destId="{20AA267E-0A2C-4740-BBCE-40F8920912DF}" srcOrd="0" destOrd="0" presId="urn:microsoft.com/office/officeart/2005/8/layout/vList5"/>
    <dgm:cxn modelId="{77243641-AD39-4EC1-AA87-7DE0D178E05F}" type="presParOf" srcId="{20AA267E-0A2C-4740-BBCE-40F8920912DF}" destId="{A6D1FCD2-C3C5-4072-9F2D-6B16680AE5BE}" srcOrd="0" destOrd="0" presId="urn:microsoft.com/office/officeart/2005/8/layout/vList5"/>
    <dgm:cxn modelId="{D0BF234A-07DE-40DC-876E-7A958943B66D}" type="presParOf" srcId="{20AA267E-0A2C-4740-BBCE-40F8920912DF}" destId="{C050F77F-9E2D-439E-931F-C9AD1EF587C0}" srcOrd="1" destOrd="0" presId="urn:microsoft.com/office/officeart/2005/8/layout/vList5"/>
    <dgm:cxn modelId="{EDF1B2D2-E538-41FA-B744-695FF5AE21E5}" type="presParOf" srcId="{9877BD47-A8F0-4CE3-AC77-2DE9B411DFA1}" destId="{35C99A52-0279-4E6D-875E-5128D7558D7F}" srcOrd="1" destOrd="0" presId="urn:microsoft.com/office/officeart/2005/8/layout/vList5"/>
    <dgm:cxn modelId="{18EDDA4D-BD13-401C-81A0-C96CF9B0F123}" type="presParOf" srcId="{9877BD47-A8F0-4CE3-AC77-2DE9B411DFA1}" destId="{A5188E8B-387A-434C-8B1C-2B01A862E3A9}" srcOrd="2" destOrd="0" presId="urn:microsoft.com/office/officeart/2005/8/layout/vList5"/>
    <dgm:cxn modelId="{69EE9138-D80B-42A3-9CA9-1C119157508C}" type="presParOf" srcId="{A5188E8B-387A-434C-8B1C-2B01A862E3A9}" destId="{BC08C778-BFE0-4D90-B9DD-E3C7527A5D93}" srcOrd="0" destOrd="0" presId="urn:microsoft.com/office/officeart/2005/8/layout/vList5"/>
    <dgm:cxn modelId="{C1D0D687-A044-424A-AA7D-7397932A3A0A}" type="presParOf" srcId="{A5188E8B-387A-434C-8B1C-2B01A862E3A9}" destId="{45AB7926-F9D2-404A-8D57-0863B6506E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A91143-43D3-4950-8C8B-BA49A5AA896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EAFEE8-9176-4601-888F-0404AC108FB3}">
      <dgm:prSet custT="1"/>
      <dgm:spPr/>
      <dgm:t>
        <a:bodyPr/>
        <a:lstStyle/>
        <a:p>
          <a:r>
            <a:rPr lang="en-US" sz="2400" b="1" dirty="0"/>
            <a:t>Self-study</a:t>
          </a:r>
        </a:p>
        <a:p>
          <a:r>
            <a:rPr lang="en-US" sz="1800" b="0" dirty="0"/>
            <a:t>Document prepared by the unit that ensures coverage of accreditation criteria</a:t>
          </a:r>
          <a:endParaRPr lang="en-US" sz="1800" dirty="0"/>
        </a:p>
      </dgm:t>
    </dgm:pt>
    <dgm:pt modelId="{ACD75A51-C09C-4619-A07A-37A490C592A7}" type="parTrans" cxnId="{0BC5FE72-26C2-4F87-A16F-B884BFC9C366}">
      <dgm:prSet/>
      <dgm:spPr/>
      <dgm:t>
        <a:bodyPr/>
        <a:lstStyle/>
        <a:p>
          <a:endParaRPr lang="en-US"/>
        </a:p>
      </dgm:t>
    </dgm:pt>
    <dgm:pt modelId="{D72DDEB5-E4A9-4C7F-BBAF-36BE95673E58}" type="sibTrans" cxnId="{0BC5FE72-26C2-4F87-A16F-B884BFC9C366}">
      <dgm:prSet/>
      <dgm:spPr/>
      <dgm:t>
        <a:bodyPr/>
        <a:lstStyle/>
        <a:p>
          <a:endParaRPr lang="en-US"/>
        </a:p>
      </dgm:t>
    </dgm:pt>
    <dgm:pt modelId="{3055DAFB-8216-4A2B-8F79-F862373A8860}">
      <dgm:prSet custT="1"/>
      <dgm:spPr/>
      <dgm:t>
        <a:bodyPr/>
        <a:lstStyle/>
        <a:p>
          <a:r>
            <a:rPr lang="en-US" sz="2400" b="1" dirty="0"/>
            <a:t>Interim Report</a:t>
          </a:r>
        </a:p>
        <a:p>
          <a:r>
            <a:rPr lang="en-US" sz="1800" b="1" dirty="0"/>
            <a:t> </a:t>
          </a:r>
          <a:r>
            <a:rPr lang="en-US" sz="1800" b="0" dirty="0"/>
            <a:t>Requirement when the Council finds noncompliance with accreditation criteria</a:t>
          </a:r>
          <a:endParaRPr lang="en-US" sz="1800" dirty="0"/>
        </a:p>
      </dgm:t>
    </dgm:pt>
    <dgm:pt modelId="{95C3DA89-6128-4334-BD8F-C2300C2EEC51}" type="parTrans" cxnId="{BFBAE341-CB59-4CFF-ABA1-D6031AEB024B}">
      <dgm:prSet/>
      <dgm:spPr/>
      <dgm:t>
        <a:bodyPr/>
        <a:lstStyle/>
        <a:p>
          <a:endParaRPr lang="en-US"/>
        </a:p>
      </dgm:t>
    </dgm:pt>
    <dgm:pt modelId="{EC940E12-9CFC-4563-8A9A-424EA2C77C60}" type="sibTrans" cxnId="{BFBAE341-CB59-4CFF-ABA1-D6031AEB024B}">
      <dgm:prSet/>
      <dgm:spPr/>
      <dgm:t>
        <a:bodyPr/>
        <a:lstStyle/>
        <a:p>
          <a:endParaRPr lang="en-US"/>
        </a:p>
      </dgm:t>
    </dgm:pt>
    <dgm:pt modelId="{0CA5469F-1699-4A42-A5A8-F3ECA81C9520}">
      <dgm:prSet custT="1"/>
      <dgm:spPr/>
      <dgm:t>
        <a:bodyPr/>
        <a:lstStyle/>
        <a:p>
          <a:r>
            <a:rPr lang="en-US" sz="2400" b="1" dirty="0"/>
            <a:t>Annual Report</a:t>
          </a:r>
        </a:p>
        <a:p>
          <a:r>
            <a:rPr lang="en-US" sz="1800" b="0" dirty="0"/>
            <a:t>All units must submit yearly data to CEPH online</a:t>
          </a:r>
          <a:endParaRPr lang="en-US" sz="1800" dirty="0"/>
        </a:p>
      </dgm:t>
    </dgm:pt>
    <dgm:pt modelId="{3C80C9D7-689C-4F8B-9402-82E1D9CCBD42}" type="parTrans" cxnId="{0740094F-5F86-48E5-B858-802E759573F6}">
      <dgm:prSet/>
      <dgm:spPr/>
      <dgm:t>
        <a:bodyPr/>
        <a:lstStyle/>
        <a:p>
          <a:endParaRPr lang="en-US"/>
        </a:p>
      </dgm:t>
    </dgm:pt>
    <dgm:pt modelId="{03490525-5BAF-4A2B-BCB3-BEF1AF9AE4E5}" type="sibTrans" cxnId="{0740094F-5F86-48E5-B858-802E759573F6}">
      <dgm:prSet/>
      <dgm:spPr/>
      <dgm:t>
        <a:bodyPr/>
        <a:lstStyle/>
        <a:p>
          <a:endParaRPr lang="en-US"/>
        </a:p>
      </dgm:t>
    </dgm:pt>
    <dgm:pt modelId="{639B12D0-4FAB-466A-916A-1B73A938E1A5}">
      <dgm:prSet custT="1"/>
      <dgm:spPr/>
      <dgm:t>
        <a:bodyPr/>
        <a:lstStyle/>
        <a:p>
          <a:r>
            <a:rPr lang="en-US" sz="2400" b="1" dirty="0"/>
            <a:t>Substantive Change</a:t>
          </a:r>
        </a:p>
        <a:p>
          <a:r>
            <a:rPr lang="en-US" sz="1800" b="0" dirty="0"/>
            <a:t>Update to CEPH of changes made within an accredited unit</a:t>
          </a:r>
          <a:endParaRPr lang="en-US" sz="1800" dirty="0"/>
        </a:p>
      </dgm:t>
    </dgm:pt>
    <dgm:pt modelId="{C81AC53D-0792-427B-A8B8-EA0C84812A8C}" type="parTrans" cxnId="{BE3C2231-85E3-47AF-86D2-1411AE3611D0}">
      <dgm:prSet/>
      <dgm:spPr/>
      <dgm:t>
        <a:bodyPr/>
        <a:lstStyle/>
        <a:p>
          <a:endParaRPr lang="en-US"/>
        </a:p>
      </dgm:t>
    </dgm:pt>
    <dgm:pt modelId="{BE949772-F798-4994-8716-8FE4ABC9BC77}" type="sibTrans" cxnId="{BE3C2231-85E3-47AF-86D2-1411AE3611D0}">
      <dgm:prSet/>
      <dgm:spPr/>
      <dgm:t>
        <a:bodyPr/>
        <a:lstStyle/>
        <a:p>
          <a:endParaRPr lang="en-US"/>
        </a:p>
      </dgm:t>
    </dgm:pt>
    <dgm:pt modelId="{213362C6-4F24-4A6E-BBC8-0C3A0A1EEAED}">
      <dgm:prSet custT="1"/>
      <dgm:spPr/>
      <dgm:t>
        <a:bodyPr/>
        <a:lstStyle/>
        <a:p>
          <a:r>
            <a:rPr lang="en-US" sz="2400" b="1" dirty="0"/>
            <a:t>Site Visit</a:t>
          </a:r>
        </a:p>
        <a:p>
          <a:r>
            <a:rPr lang="en-US" sz="1800" b="0" dirty="0"/>
            <a:t>A site visit team comes to your university to meet with faculty, students &amp; stakeholders</a:t>
          </a:r>
          <a:endParaRPr lang="en-US" sz="1800" dirty="0"/>
        </a:p>
      </dgm:t>
    </dgm:pt>
    <dgm:pt modelId="{263E93C6-119B-4464-A74C-45D25EE856BE}" type="parTrans" cxnId="{F32F0D82-1708-4E48-B7E7-F11BD43EF296}">
      <dgm:prSet/>
      <dgm:spPr/>
      <dgm:t>
        <a:bodyPr/>
        <a:lstStyle/>
        <a:p>
          <a:endParaRPr lang="en-US"/>
        </a:p>
      </dgm:t>
    </dgm:pt>
    <dgm:pt modelId="{5285BD54-6C77-4D4D-94A1-F33EC5913BF1}" type="sibTrans" cxnId="{F32F0D82-1708-4E48-B7E7-F11BD43EF296}">
      <dgm:prSet/>
      <dgm:spPr/>
      <dgm:t>
        <a:bodyPr/>
        <a:lstStyle/>
        <a:p>
          <a:endParaRPr lang="en-US"/>
        </a:p>
      </dgm:t>
    </dgm:pt>
    <dgm:pt modelId="{53D3882A-0192-4697-A67D-9ADF32A12395}">
      <dgm:prSet custT="1"/>
      <dgm:spPr/>
      <dgm:t>
        <a:bodyPr/>
        <a:lstStyle/>
        <a:p>
          <a:r>
            <a:rPr lang="en-US" sz="2400" b="1" dirty="0"/>
            <a:t>Consultation Visit</a:t>
          </a:r>
        </a:p>
        <a:p>
          <a:r>
            <a:rPr lang="en-US" sz="1800" b="1" dirty="0"/>
            <a:t> </a:t>
          </a:r>
          <a:r>
            <a:rPr lang="en-US" sz="1800" b="0" i="0" dirty="0"/>
            <a:t>Meeting</a:t>
          </a:r>
          <a:r>
            <a:rPr lang="en-US" sz="1800" b="0" dirty="0"/>
            <a:t> with CEPH staff to clarify the accreditation process in a unit’s specific context</a:t>
          </a:r>
          <a:endParaRPr lang="en-US" sz="1800" dirty="0"/>
        </a:p>
      </dgm:t>
    </dgm:pt>
    <dgm:pt modelId="{2E6DC117-E4C3-49C8-91EC-9FFB05F113C9}" type="parTrans" cxnId="{8C997270-F728-4EEE-BD4F-F23E9F4CB512}">
      <dgm:prSet/>
      <dgm:spPr/>
      <dgm:t>
        <a:bodyPr/>
        <a:lstStyle/>
        <a:p>
          <a:endParaRPr lang="en-US"/>
        </a:p>
      </dgm:t>
    </dgm:pt>
    <dgm:pt modelId="{354D0EAC-AE89-47E9-B51E-040C7D24486A}" type="sibTrans" cxnId="{8C997270-F728-4EEE-BD4F-F23E9F4CB512}">
      <dgm:prSet/>
      <dgm:spPr/>
      <dgm:t>
        <a:bodyPr/>
        <a:lstStyle/>
        <a:p>
          <a:endParaRPr lang="en-US"/>
        </a:p>
      </dgm:t>
    </dgm:pt>
    <dgm:pt modelId="{18187EF9-C16E-441E-A255-8EAF9EB40F61}" type="pres">
      <dgm:prSet presAssocID="{B7A91143-43D3-4950-8C8B-BA49A5AA8963}" presName="diagram" presStyleCnt="0">
        <dgm:presLayoutVars>
          <dgm:dir/>
          <dgm:resizeHandles val="exact"/>
        </dgm:presLayoutVars>
      </dgm:prSet>
      <dgm:spPr/>
    </dgm:pt>
    <dgm:pt modelId="{52E8B694-4F1C-4879-931A-0C16B822F287}" type="pres">
      <dgm:prSet presAssocID="{38EAFEE8-9176-4601-888F-0404AC108FB3}" presName="node" presStyleLbl="node1" presStyleIdx="0" presStyleCnt="6">
        <dgm:presLayoutVars>
          <dgm:bulletEnabled val="1"/>
        </dgm:presLayoutVars>
      </dgm:prSet>
      <dgm:spPr/>
    </dgm:pt>
    <dgm:pt modelId="{90820535-C058-4EEE-996F-92A047C24C92}" type="pres">
      <dgm:prSet presAssocID="{D72DDEB5-E4A9-4C7F-BBAF-36BE95673E58}" presName="sibTrans" presStyleCnt="0"/>
      <dgm:spPr/>
    </dgm:pt>
    <dgm:pt modelId="{64297D0B-9F87-4E95-9447-D4B7B7116132}" type="pres">
      <dgm:prSet presAssocID="{3055DAFB-8216-4A2B-8F79-F862373A8860}" presName="node" presStyleLbl="node1" presStyleIdx="1" presStyleCnt="6">
        <dgm:presLayoutVars>
          <dgm:bulletEnabled val="1"/>
        </dgm:presLayoutVars>
      </dgm:prSet>
      <dgm:spPr/>
    </dgm:pt>
    <dgm:pt modelId="{1AA493BE-260F-463A-9173-6E91182EDD53}" type="pres">
      <dgm:prSet presAssocID="{EC940E12-9CFC-4563-8A9A-424EA2C77C60}" presName="sibTrans" presStyleCnt="0"/>
      <dgm:spPr/>
    </dgm:pt>
    <dgm:pt modelId="{C79FEF4B-33BD-4838-828D-2907F1B7DE94}" type="pres">
      <dgm:prSet presAssocID="{0CA5469F-1699-4A42-A5A8-F3ECA81C9520}" presName="node" presStyleLbl="node1" presStyleIdx="2" presStyleCnt="6">
        <dgm:presLayoutVars>
          <dgm:bulletEnabled val="1"/>
        </dgm:presLayoutVars>
      </dgm:prSet>
      <dgm:spPr/>
    </dgm:pt>
    <dgm:pt modelId="{41734DDF-3643-41F6-8B3B-484E80F5D13D}" type="pres">
      <dgm:prSet presAssocID="{03490525-5BAF-4A2B-BCB3-BEF1AF9AE4E5}" presName="sibTrans" presStyleCnt="0"/>
      <dgm:spPr/>
    </dgm:pt>
    <dgm:pt modelId="{8197627A-359B-402D-9ED7-B859CEE2187C}" type="pres">
      <dgm:prSet presAssocID="{639B12D0-4FAB-466A-916A-1B73A938E1A5}" presName="node" presStyleLbl="node1" presStyleIdx="3" presStyleCnt="6">
        <dgm:presLayoutVars>
          <dgm:bulletEnabled val="1"/>
        </dgm:presLayoutVars>
      </dgm:prSet>
      <dgm:spPr/>
    </dgm:pt>
    <dgm:pt modelId="{4AB34CC1-AF78-420D-87E8-25643DED6669}" type="pres">
      <dgm:prSet presAssocID="{BE949772-F798-4994-8716-8FE4ABC9BC77}" presName="sibTrans" presStyleCnt="0"/>
      <dgm:spPr/>
    </dgm:pt>
    <dgm:pt modelId="{1C1B8EAA-31A3-449D-A325-A703C5A220AC}" type="pres">
      <dgm:prSet presAssocID="{213362C6-4F24-4A6E-BBC8-0C3A0A1EEAED}" presName="node" presStyleLbl="node1" presStyleIdx="4" presStyleCnt="6">
        <dgm:presLayoutVars>
          <dgm:bulletEnabled val="1"/>
        </dgm:presLayoutVars>
      </dgm:prSet>
      <dgm:spPr/>
    </dgm:pt>
    <dgm:pt modelId="{86093FD0-8BB9-4208-B11F-979A3AA512CC}" type="pres">
      <dgm:prSet presAssocID="{5285BD54-6C77-4D4D-94A1-F33EC5913BF1}" presName="sibTrans" presStyleCnt="0"/>
      <dgm:spPr/>
    </dgm:pt>
    <dgm:pt modelId="{28F01B7C-60B0-4B86-B3E4-00768F9E8CBB}" type="pres">
      <dgm:prSet presAssocID="{53D3882A-0192-4697-A67D-9ADF32A12395}" presName="node" presStyleLbl="node1" presStyleIdx="5" presStyleCnt="6">
        <dgm:presLayoutVars>
          <dgm:bulletEnabled val="1"/>
        </dgm:presLayoutVars>
      </dgm:prSet>
      <dgm:spPr/>
    </dgm:pt>
  </dgm:ptLst>
  <dgm:cxnLst>
    <dgm:cxn modelId="{DD156E1D-30FD-454B-9B60-6134144710C1}" type="presOf" srcId="{0CA5469F-1699-4A42-A5A8-F3ECA81C9520}" destId="{C79FEF4B-33BD-4838-828D-2907F1B7DE94}" srcOrd="0" destOrd="0" presId="urn:microsoft.com/office/officeart/2005/8/layout/default"/>
    <dgm:cxn modelId="{BE3C2231-85E3-47AF-86D2-1411AE3611D0}" srcId="{B7A91143-43D3-4950-8C8B-BA49A5AA8963}" destId="{639B12D0-4FAB-466A-916A-1B73A938E1A5}" srcOrd="3" destOrd="0" parTransId="{C81AC53D-0792-427B-A8B8-EA0C84812A8C}" sibTransId="{BE949772-F798-4994-8716-8FE4ABC9BC77}"/>
    <dgm:cxn modelId="{BFBAE341-CB59-4CFF-ABA1-D6031AEB024B}" srcId="{B7A91143-43D3-4950-8C8B-BA49A5AA8963}" destId="{3055DAFB-8216-4A2B-8F79-F862373A8860}" srcOrd="1" destOrd="0" parTransId="{95C3DA89-6128-4334-BD8F-C2300C2EEC51}" sibTransId="{EC940E12-9CFC-4563-8A9A-424EA2C77C60}"/>
    <dgm:cxn modelId="{0740094F-5F86-48E5-B858-802E759573F6}" srcId="{B7A91143-43D3-4950-8C8B-BA49A5AA8963}" destId="{0CA5469F-1699-4A42-A5A8-F3ECA81C9520}" srcOrd="2" destOrd="0" parTransId="{3C80C9D7-689C-4F8B-9402-82E1D9CCBD42}" sibTransId="{03490525-5BAF-4A2B-BCB3-BEF1AF9AE4E5}"/>
    <dgm:cxn modelId="{8C997270-F728-4EEE-BD4F-F23E9F4CB512}" srcId="{B7A91143-43D3-4950-8C8B-BA49A5AA8963}" destId="{53D3882A-0192-4697-A67D-9ADF32A12395}" srcOrd="5" destOrd="0" parTransId="{2E6DC117-E4C3-49C8-91EC-9FFB05F113C9}" sibTransId="{354D0EAC-AE89-47E9-B51E-040C7D24486A}"/>
    <dgm:cxn modelId="{0BC5FE72-26C2-4F87-A16F-B884BFC9C366}" srcId="{B7A91143-43D3-4950-8C8B-BA49A5AA8963}" destId="{38EAFEE8-9176-4601-888F-0404AC108FB3}" srcOrd="0" destOrd="0" parTransId="{ACD75A51-C09C-4619-A07A-37A490C592A7}" sibTransId="{D72DDEB5-E4A9-4C7F-BBAF-36BE95673E58}"/>
    <dgm:cxn modelId="{F32F0D82-1708-4E48-B7E7-F11BD43EF296}" srcId="{B7A91143-43D3-4950-8C8B-BA49A5AA8963}" destId="{213362C6-4F24-4A6E-BBC8-0C3A0A1EEAED}" srcOrd="4" destOrd="0" parTransId="{263E93C6-119B-4464-A74C-45D25EE856BE}" sibTransId="{5285BD54-6C77-4D4D-94A1-F33EC5913BF1}"/>
    <dgm:cxn modelId="{6AB28291-9335-4BC7-8060-CF82F715274F}" type="presOf" srcId="{38EAFEE8-9176-4601-888F-0404AC108FB3}" destId="{52E8B694-4F1C-4879-931A-0C16B822F287}" srcOrd="0" destOrd="0" presId="urn:microsoft.com/office/officeart/2005/8/layout/default"/>
    <dgm:cxn modelId="{BEFB73B5-67B9-490A-8630-347D17F407A6}" type="presOf" srcId="{3055DAFB-8216-4A2B-8F79-F862373A8860}" destId="{64297D0B-9F87-4E95-9447-D4B7B7116132}" srcOrd="0" destOrd="0" presId="urn:microsoft.com/office/officeart/2005/8/layout/default"/>
    <dgm:cxn modelId="{754EB5BC-2968-42EE-85F1-905184055CF4}" type="presOf" srcId="{53D3882A-0192-4697-A67D-9ADF32A12395}" destId="{28F01B7C-60B0-4B86-B3E4-00768F9E8CBB}" srcOrd="0" destOrd="0" presId="urn:microsoft.com/office/officeart/2005/8/layout/default"/>
    <dgm:cxn modelId="{F5CBBECE-0D4B-4BBC-B9C4-7AD8C7E54432}" type="presOf" srcId="{639B12D0-4FAB-466A-916A-1B73A938E1A5}" destId="{8197627A-359B-402D-9ED7-B859CEE2187C}" srcOrd="0" destOrd="0" presId="urn:microsoft.com/office/officeart/2005/8/layout/default"/>
    <dgm:cxn modelId="{7EF22DD0-B419-422E-95AE-21EFA779B995}" type="presOf" srcId="{B7A91143-43D3-4950-8C8B-BA49A5AA8963}" destId="{18187EF9-C16E-441E-A255-8EAF9EB40F61}" srcOrd="0" destOrd="0" presId="urn:microsoft.com/office/officeart/2005/8/layout/default"/>
    <dgm:cxn modelId="{08576BD8-898C-4932-B2C0-F4AC035D19BB}" type="presOf" srcId="{213362C6-4F24-4A6E-BBC8-0C3A0A1EEAED}" destId="{1C1B8EAA-31A3-449D-A325-A703C5A220AC}" srcOrd="0" destOrd="0" presId="urn:microsoft.com/office/officeart/2005/8/layout/default"/>
    <dgm:cxn modelId="{92B00D22-75D8-4DC1-8D53-6FF238976710}" type="presParOf" srcId="{18187EF9-C16E-441E-A255-8EAF9EB40F61}" destId="{52E8B694-4F1C-4879-931A-0C16B822F287}" srcOrd="0" destOrd="0" presId="urn:microsoft.com/office/officeart/2005/8/layout/default"/>
    <dgm:cxn modelId="{94E9A259-EE0C-4086-BD60-D30B78D1EA12}" type="presParOf" srcId="{18187EF9-C16E-441E-A255-8EAF9EB40F61}" destId="{90820535-C058-4EEE-996F-92A047C24C92}" srcOrd="1" destOrd="0" presId="urn:microsoft.com/office/officeart/2005/8/layout/default"/>
    <dgm:cxn modelId="{8E4F37C7-68C1-47D1-AB85-2E4B6E3C89AF}" type="presParOf" srcId="{18187EF9-C16E-441E-A255-8EAF9EB40F61}" destId="{64297D0B-9F87-4E95-9447-D4B7B7116132}" srcOrd="2" destOrd="0" presId="urn:microsoft.com/office/officeart/2005/8/layout/default"/>
    <dgm:cxn modelId="{47A19C8E-0CEF-4E62-AC0C-411E557EB4CB}" type="presParOf" srcId="{18187EF9-C16E-441E-A255-8EAF9EB40F61}" destId="{1AA493BE-260F-463A-9173-6E91182EDD53}" srcOrd="3" destOrd="0" presId="urn:microsoft.com/office/officeart/2005/8/layout/default"/>
    <dgm:cxn modelId="{2703BFBD-A0E1-4D4B-9A1E-346216C76D51}" type="presParOf" srcId="{18187EF9-C16E-441E-A255-8EAF9EB40F61}" destId="{C79FEF4B-33BD-4838-828D-2907F1B7DE94}" srcOrd="4" destOrd="0" presId="urn:microsoft.com/office/officeart/2005/8/layout/default"/>
    <dgm:cxn modelId="{655362A2-AFA6-47F5-BA77-2D333682CD3A}" type="presParOf" srcId="{18187EF9-C16E-441E-A255-8EAF9EB40F61}" destId="{41734DDF-3643-41F6-8B3B-484E80F5D13D}" srcOrd="5" destOrd="0" presId="urn:microsoft.com/office/officeart/2005/8/layout/default"/>
    <dgm:cxn modelId="{03674A73-C671-4537-9FA3-65E4DD358D79}" type="presParOf" srcId="{18187EF9-C16E-441E-A255-8EAF9EB40F61}" destId="{8197627A-359B-402D-9ED7-B859CEE2187C}" srcOrd="6" destOrd="0" presId="urn:microsoft.com/office/officeart/2005/8/layout/default"/>
    <dgm:cxn modelId="{00BCE937-E426-48DC-B78C-34DD2F821E7C}" type="presParOf" srcId="{18187EF9-C16E-441E-A255-8EAF9EB40F61}" destId="{4AB34CC1-AF78-420D-87E8-25643DED6669}" srcOrd="7" destOrd="0" presId="urn:microsoft.com/office/officeart/2005/8/layout/default"/>
    <dgm:cxn modelId="{5B55D2FE-CB36-4B52-A1DA-0E3AAA459F37}" type="presParOf" srcId="{18187EF9-C16E-441E-A255-8EAF9EB40F61}" destId="{1C1B8EAA-31A3-449D-A325-A703C5A220AC}" srcOrd="8" destOrd="0" presId="urn:microsoft.com/office/officeart/2005/8/layout/default"/>
    <dgm:cxn modelId="{15B95C46-7655-47BF-BE55-4650194222F4}" type="presParOf" srcId="{18187EF9-C16E-441E-A255-8EAF9EB40F61}" destId="{86093FD0-8BB9-4208-B11F-979A3AA512CC}" srcOrd="9" destOrd="0" presId="urn:microsoft.com/office/officeart/2005/8/layout/default"/>
    <dgm:cxn modelId="{C33A9CE3-1E56-489B-B1DC-FC943C53D82F}" type="presParOf" srcId="{18187EF9-C16E-441E-A255-8EAF9EB40F61}" destId="{28F01B7C-60B0-4B86-B3E4-00768F9E8CB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0F77F-9E2D-439E-931F-C9AD1EF587C0}">
      <dsp:nvSpPr>
        <dsp:cNvPr id="0" name=""/>
        <dsp:cNvSpPr/>
      </dsp:nvSpPr>
      <dsp:spPr>
        <a:xfrm rot="5400000">
          <a:off x="4842126" y="-1668204"/>
          <a:ext cx="1566295" cy="529437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General questions</a:t>
          </a:r>
        </a:p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To set up a call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2978086" y="272296"/>
        <a:ext cx="5217916" cy="1413375"/>
      </dsp:txXfrm>
    </dsp:sp>
    <dsp:sp modelId="{A6D1FCD2-C3C5-4072-9F2D-6B16680AE5BE}">
      <dsp:nvSpPr>
        <dsp:cNvPr id="0" name=""/>
        <dsp:cNvSpPr/>
      </dsp:nvSpPr>
      <dsp:spPr>
        <a:xfrm>
          <a:off x="0" y="48"/>
          <a:ext cx="2978086" cy="19578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Staff Contact</a:t>
          </a:r>
        </a:p>
      </dsp:txBody>
      <dsp:txXfrm>
        <a:off x="95575" y="95623"/>
        <a:ext cx="2786936" cy="1766719"/>
      </dsp:txXfrm>
    </dsp:sp>
    <dsp:sp modelId="{45AB7926-F9D2-404A-8D57-0863B6506E5A}">
      <dsp:nvSpPr>
        <dsp:cNvPr id="0" name=""/>
        <dsp:cNvSpPr/>
      </dsp:nvSpPr>
      <dsp:spPr>
        <a:xfrm rot="5400000">
          <a:off x="4842126" y="387558"/>
          <a:ext cx="1566295" cy="529437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To find your staff contact</a:t>
          </a: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Interim reports</a:t>
          </a: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Substantive change notices</a:t>
          </a:r>
        </a:p>
      </dsp:txBody>
      <dsp:txXfrm rot="-5400000">
        <a:off x="2978086" y="2328058"/>
        <a:ext cx="5217916" cy="1413375"/>
      </dsp:txXfrm>
    </dsp:sp>
    <dsp:sp modelId="{BC08C778-BFE0-4D90-B9DD-E3C7527A5D93}">
      <dsp:nvSpPr>
        <dsp:cNvPr id="0" name=""/>
        <dsp:cNvSpPr/>
      </dsp:nvSpPr>
      <dsp:spPr>
        <a:xfrm>
          <a:off x="0" y="2055812"/>
          <a:ext cx="2978086" cy="19578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submissions@ceph.org</a:t>
          </a:r>
        </a:p>
      </dsp:txBody>
      <dsp:txXfrm>
        <a:off x="95575" y="2151387"/>
        <a:ext cx="2786936" cy="1766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8B694-4F1C-4879-931A-0C16B822F287}">
      <dsp:nvSpPr>
        <dsp:cNvPr id="0" name=""/>
        <dsp:cNvSpPr/>
      </dsp:nvSpPr>
      <dsp:spPr>
        <a:xfrm>
          <a:off x="0" y="277986"/>
          <a:ext cx="2764198" cy="16585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Self-study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Document prepared by the unit that ensures coverage of accreditation criteria</a:t>
          </a:r>
          <a:endParaRPr lang="en-US" sz="1800" kern="1200" dirty="0"/>
        </a:p>
      </dsp:txBody>
      <dsp:txXfrm>
        <a:off x="0" y="277986"/>
        <a:ext cx="2764198" cy="1658518"/>
      </dsp:txXfrm>
    </dsp:sp>
    <dsp:sp modelId="{64297D0B-9F87-4E95-9447-D4B7B7116132}">
      <dsp:nvSpPr>
        <dsp:cNvPr id="0" name=""/>
        <dsp:cNvSpPr/>
      </dsp:nvSpPr>
      <dsp:spPr>
        <a:xfrm>
          <a:off x="3040617" y="277986"/>
          <a:ext cx="2764198" cy="16585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Interim Report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</a:t>
          </a:r>
          <a:r>
            <a:rPr lang="en-US" sz="1800" b="0" kern="1200" dirty="0"/>
            <a:t>Requirement when the Council finds noncompliance with accreditation criteria</a:t>
          </a:r>
          <a:endParaRPr lang="en-US" sz="1800" kern="1200" dirty="0"/>
        </a:p>
      </dsp:txBody>
      <dsp:txXfrm>
        <a:off x="3040617" y="277986"/>
        <a:ext cx="2764198" cy="1658518"/>
      </dsp:txXfrm>
    </dsp:sp>
    <dsp:sp modelId="{C79FEF4B-33BD-4838-828D-2907F1B7DE94}">
      <dsp:nvSpPr>
        <dsp:cNvPr id="0" name=""/>
        <dsp:cNvSpPr/>
      </dsp:nvSpPr>
      <dsp:spPr>
        <a:xfrm>
          <a:off x="6081235" y="277986"/>
          <a:ext cx="2764198" cy="16585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Annual Report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All units must submit yearly data to CEPH online</a:t>
          </a:r>
          <a:endParaRPr lang="en-US" sz="1800" kern="1200" dirty="0"/>
        </a:p>
      </dsp:txBody>
      <dsp:txXfrm>
        <a:off x="6081235" y="277986"/>
        <a:ext cx="2764198" cy="1658518"/>
      </dsp:txXfrm>
    </dsp:sp>
    <dsp:sp modelId="{8197627A-359B-402D-9ED7-B859CEE2187C}">
      <dsp:nvSpPr>
        <dsp:cNvPr id="0" name=""/>
        <dsp:cNvSpPr/>
      </dsp:nvSpPr>
      <dsp:spPr>
        <a:xfrm>
          <a:off x="0" y="2212925"/>
          <a:ext cx="2764198" cy="16585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Substantive Change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Update to CEPH of changes made within an accredited unit</a:t>
          </a:r>
          <a:endParaRPr lang="en-US" sz="1800" kern="1200" dirty="0"/>
        </a:p>
      </dsp:txBody>
      <dsp:txXfrm>
        <a:off x="0" y="2212925"/>
        <a:ext cx="2764198" cy="1658518"/>
      </dsp:txXfrm>
    </dsp:sp>
    <dsp:sp modelId="{1C1B8EAA-31A3-449D-A325-A703C5A220AC}">
      <dsp:nvSpPr>
        <dsp:cNvPr id="0" name=""/>
        <dsp:cNvSpPr/>
      </dsp:nvSpPr>
      <dsp:spPr>
        <a:xfrm>
          <a:off x="3040617" y="2212925"/>
          <a:ext cx="2764198" cy="16585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Site Visit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A site visit team comes to your university to meet with faculty, students &amp; stakeholders</a:t>
          </a:r>
          <a:endParaRPr lang="en-US" sz="1800" kern="1200" dirty="0"/>
        </a:p>
      </dsp:txBody>
      <dsp:txXfrm>
        <a:off x="3040617" y="2212925"/>
        <a:ext cx="2764198" cy="1658518"/>
      </dsp:txXfrm>
    </dsp:sp>
    <dsp:sp modelId="{28F01B7C-60B0-4B86-B3E4-00768F9E8CBB}">
      <dsp:nvSpPr>
        <dsp:cNvPr id="0" name=""/>
        <dsp:cNvSpPr/>
      </dsp:nvSpPr>
      <dsp:spPr>
        <a:xfrm>
          <a:off x="6081235" y="2212925"/>
          <a:ext cx="2764198" cy="16585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Consultation Visit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</a:t>
          </a:r>
          <a:r>
            <a:rPr lang="en-US" sz="1800" b="0" i="0" kern="1200" dirty="0"/>
            <a:t>Meeting</a:t>
          </a:r>
          <a:r>
            <a:rPr lang="en-US" sz="1800" b="0" kern="1200" dirty="0"/>
            <a:t> with CEPH staff to clarify the accreditation process in a unit’s specific context</a:t>
          </a:r>
          <a:endParaRPr lang="en-US" sz="1800" kern="1200" dirty="0"/>
        </a:p>
      </dsp:txBody>
      <dsp:txXfrm>
        <a:off x="6081235" y="2212925"/>
        <a:ext cx="2764198" cy="165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57B6F-1258-4A71-8995-02D3ADF7461C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2C82-B256-4A2D-8B7B-5FC77B42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D7F8-D1AE-4760-AEF7-F89E38E7B6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0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73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25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6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34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9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3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6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2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3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8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2" y="3421626"/>
            <a:ext cx="8240108" cy="25367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2" y="3085765"/>
            <a:ext cx="8240108" cy="1504844"/>
          </a:xfrm>
          <a:effectLst/>
        </p:spPr>
        <p:txBody>
          <a:bodyPr anchor="b">
            <a:normAutofit/>
          </a:bodyPr>
          <a:lstStyle>
            <a:lvl1pPr>
              <a:defRPr sz="4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92" y="4590611"/>
            <a:ext cx="824010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800" y="1228542"/>
            <a:ext cx="5926765" cy="10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5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1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28005"/>
            <a:ext cx="7989752" cy="3630795"/>
          </a:xfr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7" y="514197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73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3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3"/>
            <a:ext cx="3899527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3907662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7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5600" y="5756400"/>
            <a:ext cx="1900800" cy="90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7" y="6056938"/>
            <a:ext cx="7704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1908952"/>
            <a:ext cx="7989752" cy="413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6056938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3" y="6051462"/>
            <a:ext cx="889803" cy="3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 cap="none" spc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6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4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841" y="4019415"/>
            <a:ext cx="8240108" cy="1504844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6000" dirty="0">
                <a:solidFill>
                  <a:schemeClr val="tx1"/>
                </a:solidFill>
                <a:effectLst/>
              </a:rPr>
            </a:br>
            <a:r>
              <a:rPr lang="en-US" sz="6000" dirty="0">
                <a:effectLst/>
              </a:rPr>
              <a:t>Intro to CEPH for new faculty &amp; staff</a:t>
            </a:r>
            <a:endParaRPr dirty="0">
              <a:effectLst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2F7AA8-7515-4875-8BB3-11D22936C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7"/>
    </mc:Choice>
    <mc:Fallback xmlns="">
      <p:transition spd="slow" advTm="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E89E6-37F0-40E4-B508-5A4B268FB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07" t="13065" r="11551" b="4790"/>
          <a:stretch/>
        </p:blipFill>
        <p:spPr>
          <a:xfrm>
            <a:off x="460730" y="1190015"/>
            <a:ext cx="8367959" cy="5005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BD91A1C-B0EF-4847-BCA9-52FB1F020878}"/>
              </a:ext>
            </a:extLst>
          </p:cNvPr>
          <p:cNvSpPr/>
          <p:nvPr/>
        </p:nvSpPr>
        <p:spPr>
          <a:xfrm rot="9802718" flipV="1">
            <a:off x="1900202" y="4878022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6CA733-CD9A-447E-B40E-73F6B848A4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0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"/>
    </mc:Choice>
    <mc:Fallback xmlns="">
      <p:transition spd="slow" advTm="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90FE1-35D4-4E4E-B2E8-4D83653CB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62" t="12455" r="12586" b="5708"/>
          <a:stretch/>
        </p:blipFill>
        <p:spPr>
          <a:xfrm>
            <a:off x="442703" y="1147074"/>
            <a:ext cx="8258594" cy="4966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BD91A1C-B0EF-4847-BCA9-52FB1F020878}"/>
              </a:ext>
            </a:extLst>
          </p:cNvPr>
          <p:cNvSpPr/>
          <p:nvPr/>
        </p:nvSpPr>
        <p:spPr>
          <a:xfrm rot="5400000" flipV="1">
            <a:off x="2168222" y="4983857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BEF173B-D542-4747-9579-CD49BC26CB71}"/>
              </a:ext>
            </a:extLst>
          </p:cNvPr>
          <p:cNvSpPr/>
          <p:nvPr/>
        </p:nvSpPr>
        <p:spPr>
          <a:xfrm rot="3699342" flipV="1">
            <a:off x="602182" y="3953843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A9606C-82BD-47B5-AD0A-DA24CE23E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5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3B1F36-48CE-41E1-B866-50DD9C369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36" t="29542" r="12623" b="10808"/>
          <a:stretch/>
        </p:blipFill>
        <p:spPr>
          <a:xfrm>
            <a:off x="73446" y="1386116"/>
            <a:ext cx="8997108" cy="4085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57DB5C-47D2-4EAD-94F1-41057ABA0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7"/>
    </mc:Choice>
    <mc:Fallback xmlns="">
      <p:transition spd="slow" advTm="1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1277-1616-4ABA-A00B-633926D3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Changes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7D8525-BE93-42D6-A67A-8D06357D82D2}"/>
              </a:ext>
            </a:extLst>
          </p:cNvPr>
          <p:cNvSpPr txBox="1">
            <a:spLocks/>
          </p:cNvSpPr>
          <p:nvPr/>
        </p:nvSpPr>
        <p:spPr>
          <a:xfrm>
            <a:off x="577124" y="2217044"/>
            <a:ext cx="7989752" cy="36307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Notice to CEPH if:</a:t>
            </a:r>
          </a:p>
          <a:p>
            <a:pPr lvl="1"/>
            <a:r>
              <a:rPr lang="en-US" sz="2000" dirty="0"/>
              <a:t>Add an MPH or DrPH</a:t>
            </a:r>
          </a:p>
          <a:p>
            <a:pPr lvl="1"/>
            <a:r>
              <a:rPr lang="en-US" sz="2000" dirty="0"/>
              <a:t>Add a joint degree</a:t>
            </a:r>
          </a:p>
          <a:p>
            <a:pPr lvl="1"/>
            <a:r>
              <a:rPr lang="en-US" sz="2000" dirty="0"/>
              <a:t>Suspend or discontinue a degree</a:t>
            </a:r>
          </a:p>
          <a:p>
            <a:pPr lvl="1"/>
            <a:r>
              <a:rPr lang="en-US" sz="2000" dirty="0"/>
              <a:t>Rename a concentration</a:t>
            </a:r>
          </a:p>
          <a:p>
            <a:pPr lvl="1"/>
            <a:r>
              <a:rPr lang="en-US" sz="2000" dirty="0"/>
              <a:t>Add a public health bachelor’s degree</a:t>
            </a:r>
          </a:p>
          <a:p>
            <a:pPr lvl="1"/>
            <a:r>
              <a:rPr lang="en-US" sz="2000" dirty="0"/>
              <a:t>Altering curricular mapping for competencies</a:t>
            </a:r>
          </a:p>
          <a:p>
            <a:r>
              <a:rPr lang="en-US" sz="2400" b="1" dirty="0"/>
              <a:t>When to make the change?</a:t>
            </a:r>
          </a:p>
          <a:p>
            <a:pPr lvl="1"/>
            <a:r>
              <a:rPr lang="en-US" sz="2000" dirty="0"/>
              <a:t>Notify CEPH in writing before the change is implemented, but after it has been approved by the university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AE74F2-C615-4237-9CE9-1CCA24D5A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1"/>
    </mc:Choice>
    <mc:Fallback xmlns="">
      <p:transition spd="slow" advTm="7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0E2A74-3AC2-4C42-B910-C2A955C75E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17" t="13138" r="12500" b="6601"/>
          <a:stretch/>
        </p:blipFill>
        <p:spPr>
          <a:xfrm>
            <a:off x="-81281" y="1021975"/>
            <a:ext cx="9052897" cy="521433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5E2CC5C-E38D-47E8-900B-1200C7C1F961}"/>
              </a:ext>
            </a:extLst>
          </p:cNvPr>
          <p:cNvSpPr/>
          <p:nvPr/>
        </p:nvSpPr>
        <p:spPr>
          <a:xfrm rot="9802718" flipV="1">
            <a:off x="2097741" y="2568389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F9235FF-0677-4C9F-8B99-8B4DEB3D1353}"/>
              </a:ext>
            </a:extLst>
          </p:cNvPr>
          <p:cNvSpPr/>
          <p:nvPr/>
        </p:nvSpPr>
        <p:spPr>
          <a:xfrm rot="5400000" flipV="1">
            <a:off x="3901473" y="3736718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834B55-EBDC-4145-A9C9-5D02CB2EF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6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7"/>
    </mc:Choice>
    <mc:Fallback xmlns="">
      <p:transition spd="slow" advTm="1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A17E62-DAE9-4BAD-B11A-EC7E77EC6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70" t="12399" r="12539" b="5485"/>
          <a:stretch/>
        </p:blipFill>
        <p:spPr>
          <a:xfrm>
            <a:off x="278949" y="826337"/>
            <a:ext cx="8586101" cy="520532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5E2CC5C-E38D-47E8-900B-1200C7C1F961}"/>
              </a:ext>
            </a:extLst>
          </p:cNvPr>
          <p:cNvSpPr/>
          <p:nvPr/>
        </p:nvSpPr>
        <p:spPr>
          <a:xfrm rot="9802718" flipV="1">
            <a:off x="2988024" y="1188891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41DDB6-9863-446A-96E8-56E998CF6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0"/>
    </mc:Choice>
    <mc:Fallback xmlns="">
      <p:transition spd="slow" advTm="17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22DB-5249-4736-B512-F0C8A89A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8B21-0163-4587-A290-7B42AC63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539729"/>
            <a:ext cx="7989752" cy="363079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Thank you for watching</a:t>
            </a:r>
            <a:r>
              <a:rPr lang="en-US" sz="3600" dirty="0"/>
              <a:t>!</a:t>
            </a:r>
          </a:p>
          <a:p>
            <a:pPr marL="0" indent="0" algn="ctr">
              <a:buNone/>
            </a:pPr>
            <a:r>
              <a:rPr lang="en-US" dirty="0"/>
              <a:t>Please make sure to follow-up with your CEPH contact person if you have any additional questions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795F93-D675-49CA-9FD7-2FCC370D4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6"/>
    </mc:Choice>
    <mc:Fallback xmlns="">
      <p:transition spd="slow" advTm="2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8027-8300-4215-8C71-45C58F0C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I contact?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4FCFCD-A51F-4B5E-8C2E-559F7A07F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733482"/>
              </p:ext>
            </p:extLst>
          </p:nvPr>
        </p:nvGraphicFramePr>
        <p:xfrm>
          <a:off x="435768" y="1975484"/>
          <a:ext cx="8272463" cy="4013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07BB26-D453-4DA4-AB09-38A65EA7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8"/>
    </mc:Choice>
    <mc:Fallback xmlns="">
      <p:transition spd="slow" advTm="4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973B7-2282-4843-9935-7327A9CC0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Terminology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1E1DA3-0404-42BD-9CA2-73255B946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285436"/>
              </p:ext>
            </p:extLst>
          </p:nvPr>
        </p:nvGraphicFramePr>
        <p:xfrm>
          <a:off x="149283" y="1871942"/>
          <a:ext cx="8845434" cy="414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D79515-5EB3-4B40-9DCE-B726A598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60"/>
    </mc:Choice>
    <mc:Fallback xmlns="">
      <p:transition spd="slow" advTm="13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8349-5DA4-42B4-A6C3-12402976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our website</a:t>
            </a: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CB6B7D-0F5D-4D0B-B09D-A50BE7528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787" t="12353" r="9454" b="5088"/>
          <a:stretch/>
        </p:blipFill>
        <p:spPr>
          <a:xfrm>
            <a:off x="581193" y="1869140"/>
            <a:ext cx="8268072" cy="4814047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66CD70C-3E0B-4D52-9CCA-078A0219AD9B}"/>
              </a:ext>
            </a:extLst>
          </p:cNvPr>
          <p:cNvSpPr/>
          <p:nvPr/>
        </p:nvSpPr>
        <p:spPr>
          <a:xfrm rot="9802718" flipV="1">
            <a:off x="2070847" y="3012141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C6B9C6-51C4-4125-8911-DBF22363F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0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5"/>
    </mc:Choice>
    <mc:Fallback xmlns="">
      <p:transition spd="slow" advTm="3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AB23EE-56B1-42D5-8185-56A6437F5C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34" t="12966" r="10000" b="29926"/>
          <a:stretch/>
        </p:blipFill>
        <p:spPr>
          <a:xfrm>
            <a:off x="48978" y="1074805"/>
            <a:ext cx="9095022" cy="368588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66CD70C-3E0B-4D52-9CCA-078A0219AD9B}"/>
              </a:ext>
            </a:extLst>
          </p:cNvPr>
          <p:cNvSpPr/>
          <p:nvPr/>
        </p:nvSpPr>
        <p:spPr>
          <a:xfrm rot="5400000" flipV="1">
            <a:off x="658218" y="3670207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CB2640C-995C-4F27-8FE0-CEB578125E13}"/>
              </a:ext>
            </a:extLst>
          </p:cNvPr>
          <p:cNvSpPr/>
          <p:nvPr/>
        </p:nvSpPr>
        <p:spPr>
          <a:xfrm rot="5400000" flipV="1">
            <a:off x="2061881" y="3670207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2E7FE42-B995-4A21-B498-B7EB5E2D434A}"/>
              </a:ext>
            </a:extLst>
          </p:cNvPr>
          <p:cNvSpPr/>
          <p:nvPr/>
        </p:nvSpPr>
        <p:spPr>
          <a:xfrm rot="5400000" flipV="1">
            <a:off x="3169708" y="3670207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BB14F8-466E-4C03-88A9-258AB5F00A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0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"/>
    </mc:Choice>
    <mc:Fallback xmlns="">
      <p:transition spd="slow" advTm="1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E66ED-EC85-4518-B347-9F1B72ADE8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13" t="12091" r="10735" b="4771"/>
          <a:stretch/>
        </p:blipFill>
        <p:spPr>
          <a:xfrm>
            <a:off x="5331" y="753036"/>
            <a:ext cx="9138669" cy="535192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2E7FE42-B995-4A21-B498-B7EB5E2D434A}"/>
              </a:ext>
            </a:extLst>
          </p:cNvPr>
          <p:cNvSpPr/>
          <p:nvPr/>
        </p:nvSpPr>
        <p:spPr>
          <a:xfrm rot="5400000" flipV="1">
            <a:off x="3975843" y="3536576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C2369A8-2327-4E7A-95BF-AE4E04689C06}"/>
              </a:ext>
            </a:extLst>
          </p:cNvPr>
          <p:cNvSpPr/>
          <p:nvPr/>
        </p:nvSpPr>
        <p:spPr>
          <a:xfrm rot="8293382" flipV="1">
            <a:off x="2061881" y="2191030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FD2E9AE-5598-47FA-984C-1F82A532FDCD}"/>
              </a:ext>
            </a:extLst>
          </p:cNvPr>
          <p:cNvSpPr/>
          <p:nvPr/>
        </p:nvSpPr>
        <p:spPr>
          <a:xfrm rot="5400000" flipV="1">
            <a:off x="5322785" y="3536576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E3833D-DDF8-4762-93AE-0E6024CEC649}"/>
              </a:ext>
            </a:extLst>
          </p:cNvPr>
          <p:cNvSpPr/>
          <p:nvPr/>
        </p:nvSpPr>
        <p:spPr>
          <a:xfrm rot="5400000" flipV="1">
            <a:off x="7494490" y="3536575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0E9300-438E-41D2-8458-E965570BE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9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9"/>
    </mc:Choice>
    <mc:Fallback xmlns="">
      <p:transition spd="slow" advTm="2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08E4-17DA-42B6-B2CD-072D214B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Reporting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F485E5-2738-4722-A5D7-965700C48194}"/>
              </a:ext>
            </a:extLst>
          </p:cNvPr>
          <p:cNvSpPr txBox="1">
            <a:spLocks/>
          </p:cNvSpPr>
          <p:nvPr/>
        </p:nvSpPr>
        <p:spPr>
          <a:xfrm>
            <a:off x="581193" y="2082573"/>
            <a:ext cx="8271041" cy="39534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is it?</a:t>
            </a:r>
          </a:p>
          <a:p>
            <a:pPr lvl="1"/>
            <a:r>
              <a:rPr lang="en-US" dirty="0"/>
              <a:t>Each school or program creates an online user account to enter accreditation data including graduation rates, number of faculty &amp; more</a:t>
            </a:r>
          </a:p>
          <a:p>
            <a:pPr lvl="1"/>
            <a:r>
              <a:rPr lang="en-US" dirty="0"/>
              <a:t>Report on data from the most recently completed academic year</a:t>
            </a:r>
          </a:p>
          <a:p>
            <a:pPr lvl="1"/>
            <a:r>
              <a:rPr lang="en-US" dirty="0"/>
              <a:t>Allows CEPH to monitor significant changes and ongoing compliance</a:t>
            </a:r>
          </a:p>
          <a:p>
            <a:r>
              <a:rPr lang="en-US" b="1" dirty="0"/>
              <a:t>When is it due?</a:t>
            </a:r>
          </a:p>
          <a:p>
            <a:pPr lvl="1"/>
            <a:r>
              <a:rPr lang="en-US" dirty="0"/>
              <a:t>The deadline is posted on the CEPH website, but always expect a due date in early December</a:t>
            </a:r>
          </a:p>
          <a:p>
            <a:pPr lvl="1"/>
            <a:r>
              <a:rPr lang="en-US" dirty="0"/>
              <a:t>We will contact you when it is time!</a:t>
            </a:r>
          </a:p>
          <a:p>
            <a:r>
              <a:rPr lang="en-US" b="1" dirty="0"/>
              <a:t>The </a:t>
            </a:r>
            <a:r>
              <a:rPr lang="en-US" b="1" u="sng" dirty="0"/>
              <a:t>ONLY</a:t>
            </a:r>
            <a:r>
              <a:rPr lang="en-US" b="1" dirty="0"/>
              <a:t> exception are units that have received accreditation for the first time ever this year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729227-3BA8-482F-9A03-AAF93C83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1"/>
    </mc:Choice>
    <mc:Fallback xmlns="">
      <p:transition spd="slow" advTm="3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FD25-95E0-438A-9A70-DEAFFBF2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Reporting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421A8A-0824-47D8-ACE0-DEE9AFE813AD}"/>
              </a:ext>
            </a:extLst>
          </p:cNvPr>
          <p:cNvSpPr txBox="1">
            <a:spLocks/>
          </p:cNvSpPr>
          <p:nvPr/>
        </p:nvSpPr>
        <p:spPr>
          <a:xfrm>
            <a:off x="436479" y="2217044"/>
            <a:ext cx="8271041" cy="3953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is it?</a:t>
            </a:r>
          </a:p>
          <a:p>
            <a:pPr lvl="1"/>
            <a:r>
              <a:rPr lang="en-US" dirty="0"/>
              <a:t>Documentation requirement when the Council finds noncompliance</a:t>
            </a:r>
          </a:p>
          <a:p>
            <a:pPr lvl="1"/>
            <a:r>
              <a:rPr lang="en-US" dirty="0"/>
              <a:t>You will be notified by email if an IR is due</a:t>
            </a:r>
          </a:p>
          <a:p>
            <a:r>
              <a:rPr lang="en-US" b="1" dirty="0"/>
              <a:t>When is it due?</a:t>
            </a:r>
          </a:p>
          <a:p>
            <a:pPr lvl="1"/>
            <a:r>
              <a:rPr lang="en-US" dirty="0"/>
              <a:t>The letter will define what is due and when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B98571-267C-497A-B6C5-92973536C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5"/>
    </mc:Choice>
    <mc:Fallback xmlns="">
      <p:transition spd="slow" advTm="30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7EF71-AB94-4224-AFD9-19D1E68DE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72" t="13065" r="12070" b="5096"/>
          <a:stretch/>
        </p:blipFill>
        <p:spPr>
          <a:xfrm>
            <a:off x="264574" y="1142998"/>
            <a:ext cx="8614852" cy="5100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BD91A1C-B0EF-4847-BCA9-52FB1F020878}"/>
              </a:ext>
            </a:extLst>
          </p:cNvPr>
          <p:cNvSpPr/>
          <p:nvPr/>
        </p:nvSpPr>
        <p:spPr>
          <a:xfrm rot="9802718" flipV="1">
            <a:off x="2231279" y="2576256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9578B75-6D14-4ABB-B267-8615B15F3A11}"/>
              </a:ext>
            </a:extLst>
          </p:cNvPr>
          <p:cNvSpPr/>
          <p:nvPr/>
        </p:nvSpPr>
        <p:spPr>
          <a:xfrm rot="5400000" flipV="1">
            <a:off x="5368617" y="3648312"/>
            <a:ext cx="645459" cy="43030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836165-3D3D-4DDC-9571-6A1A0D174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8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0"/>
    </mc:Choice>
    <mc:Fallback xmlns="">
      <p:transition spd="slow" advTm="1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"/>
</p:tagLst>
</file>

<file path=ppt/theme/theme1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D0201C"/>
      </a:accent1>
      <a:accent2>
        <a:srgbClr val="811419"/>
      </a:accent2>
      <a:accent3>
        <a:srgbClr val="E37B5F"/>
      </a:accent3>
      <a:accent4>
        <a:srgbClr val="5F6062"/>
      </a:accent4>
      <a:accent5>
        <a:srgbClr val="5FE3CF"/>
      </a:accent5>
      <a:accent6>
        <a:srgbClr val="141F81"/>
      </a:accent6>
      <a:hlink>
        <a:srgbClr val="1C2BBA"/>
      </a:hlink>
      <a:folHlink>
        <a:srgbClr val="54E2CE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358</Words>
  <Application>Microsoft Office PowerPoint</Application>
  <PresentationFormat>On-screen Show (4:3)</PresentationFormat>
  <Paragraphs>67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Gill Sans MT</vt:lpstr>
      <vt:lpstr>Wingdings</vt:lpstr>
      <vt:lpstr>Wingdings 2</vt:lpstr>
      <vt:lpstr>Dividend</vt:lpstr>
      <vt:lpstr> Intro to CEPH for new faculty &amp; staff</vt:lpstr>
      <vt:lpstr>Who should I contact?</vt:lpstr>
      <vt:lpstr>Terminology</vt:lpstr>
      <vt:lpstr>Intro to our website</vt:lpstr>
      <vt:lpstr>PowerPoint Presentation</vt:lpstr>
      <vt:lpstr>PowerPoint Presentation</vt:lpstr>
      <vt:lpstr>Annual Reporting</vt:lpstr>
      <vt:lpstr>Interim Reporting</vt:lpstr>
      <vt:lpstr>PowerPoint Presentation</vt:lpstr>
      <vt:lpstr>PowerPoint Presentation</vt:lpstr>
      <vt:lpstr>PowerPoint Presentation</vt:lpstr>
      <vt:lpstr>PowerPoint Presentation</vt:lpstr>
      <vt:lpstr>Substantive Changes</vt:lpstr>
      <vt:lpstr>PowerPoint Presentation</vt:lpstr>
      <vt:lpstr>PowerPoint Presentation</vt:lpstr>
      <vt:lpstr>Next steps…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Program Director Intro to CEPH</dc:title>
  <dc:creator>Julia</dc:creator>
  <cp:lastModifiedBy>Olivia Luzzi</cp:lastModifiedBy>
  <cp:revision>36</cp:revision>
  <dcterms:created xsi:type="dcterms:W3CDTF">2021-01-14T15:35:30Z</dcterms:created>
  <dcterms:modified xsi:type="dcterms:W3CDTF">2021-02-05T17:11:49Z</dcterms:modified>
</cp:coreProperties>
</file>