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83" r:id="rId3"/>
  </p:sldMasterIdLst>
  <p:notesMasterIdLst>
    <p:notesMasterId r:id="rId32"/>
  </p:notesMasterIdLst>
  <p:sldIdLst>
    <p:sldId id="282" r:id="rId4"/>
    <p:sldId id="257" r:id="rId5"/>
    <p:sldId id="331" r:id="rId6"/>
    <p:sldId id="256" r:id="rId7"/>
    <p:sldId id="272" r:id="rId8"/>
    <p:sldId id="271" r:id="rId9"/>
    <p:sldId id="269" r:id="rId10"/>
    <p:sldId id="270" r:id="rId11"/>
    <p:sldId id="268" r:id="rId12"/>
    <p:sldId id="265" r:id="rId13"/>
    <p:sldId id="266" r:id="rId14"/>
    <p:sldId id="258" r:id="rId15"/>
    <p:sldId id="259" r:id="rId16"/>
    <p:sldId id="260" r:id="rId17"/>
    <p:sldId id="261" r:id="rId18"/>
    <p:sldId id="263" r:id="rId19"/>
    <p:sldId id="273" r:id="rId20"/>
    <p:sldId id="264" r:id="rId21"/>
    <p:sldId id="280" r:id="rId22"/>
    <p:sldId id="267" r:id="rId23"/>
    <p:sldId id="274" r:id="rId24"/>
    <p:sldId id="275" r:id="rId25"/>
    <p:sldId id="276" r:id="rId26"/>
    <p:sldId id="277" r:id="rId27"/>
    <p:sldId id="278" r:id="rId28"/>
    <p:sldId id="279" r:id="rId29"/>
    <p:sldId id="281" r:id="rId30"/>
    <p:sldId id="293"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14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57068" autoAdjust="0"/>
  </p:normalViewPr>
  <p:slideViewPr>
    <p:cSldViewPr snapToGrid="0">
      <p:cViewPr varScale="1">
        <p:scale>
          <a:sx n="65" d="100"/>
          <a:sy n="65" d="100"/>
        </p:scale>
        <p:origin x="2118" y="78"/>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Users\ragini\Library\CloudStorage\Box-Box\MPH%20Program\Competencies\Competency%20Analysis\MPH%20Competency%20Pre_Post%20Analy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ragini\Library\CloudStorage\Box-Box\MPH%20Program\Competencies\Competency%20Analysis\MPH%20Competency%20Pre_Post%20Analysi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ragini\Library\CloudStorage\Box-Box\MPH%20Program\Competencies\Competency%20Analysis\MPH%20Competency%20Pre_Post%20Analysi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ragini\Library\CloudStorage\Box-Box\MPH%20Program\Competencies\Competency%20Analysis\MPH%20Competency%20Pre_Post%20Analysi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rmaddipati\Box\MPH%20Program\CEPH%20Reporting%20and%20Accreditation\Self%20Study%202021-2024\Alumni%20Survey%202022\Data\MPH%20Alumni%20Survey%202022_clean%20v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rmaddipati\Box\MPH%20Program\CEPH%20Reporting%20and%20Accreditation\Self%20Study%202021-2024\Alumni%20Survey%202022\Data\MPH%20Alumni%20Survey%202022_clean%20v2.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dirty="0">
                <a:latin typeface="Times New Roman" panose="02020603050405020304" pitchFamily="18" charset="0"/>
                <a:cs typeface="Times New Roman" panose="02020603050405020304" pitchFamily="18" charset="0"/>
              </a:rPr>
              <a:t>Pre-assessment</a:t>
            </a:r>
          </a:p>
        </c:rich>
      </c:tx>
      <c:layout>
        <c:manualLayout>
          <c:xMode val="edge"/>
          <c:yMode val="edge"/>
          <c:x val="0.56435827624382784"/>
          <c:y val="9.5797000874996222E-3"/>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84A-6A4C-8EE9-57476E6213E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84A-6A4C-8EE9-57476E6213E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84A-6A4C-8EE9-57476E6213ED}"/>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Sheet1!$A$14:$A$16</c:f>
              <c:strCache>
                <c:ptCount val="3"/>
                <c:pt idx="0">
                  <c:v>Not at all competent or Slightly competent</c:v>
                </c:pt>
                <c:pt idx="1">
                  <c:v>Average competency</c:v>
                </c:pt>
                <c:pt idx="2">
                  <c:v>Competent or Highly Competent</c:v>
                </c:pt>
              </c:strCache>
            </c:strRef>
          </c:cat>
          <c:val>
            <c:numRef>
              <c:f>Sheet1!$C$14:$C$16</c:f>
              <c:numCache>
                <c:formatCode>0.00%</c:formatCode>
                <c:ptCount val="3"/>
                <c:pt idx="0">
                  <c:v>0.53448275862068961</c:v>
                </c:pt>
                <c:pt idx="1">
                  <c:v>0.29310344827586204</c:v>
                </c:pt>
                <c:pt idx="2">
                  <c:v>0.17241379310344829</c:v>
                </c:pt>
              </c:numCache>
            </c:numRef>
          </c:val>
          <c:extLst>
            <c:ext xmlns:c16="http://schemas.microsoft.com/office/drawing/2014/chart" uri="{C3380CC4-5D6E-409C-BE32-E72D297353CC}">
              <c16:uniqueId val="{00000006-984A-6A4C-8EE9-57476E6213ED}"/>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1.7872353959296346E-3"/>
          <c:y val="6.3052529945991581E-3"/>
          <c:w val="0.38475519167255257"/>
          <c:h val="0.46637550412857409"/>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dirty="0">
                <a:latin typeface="Times New Roman" panose="02020603050405020304" pitchFamily="18" charset="0"/>
                <a:cs typeface="Times New Roman" panose="02020603050405020304" pitchFamily="18" charset="0"/>
              </a:rPr>
              <a:t>Post-assessment</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4A-5448-8A45-1695561FD3C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C4A-5448-8A45-1695561FD3C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C4A-5448-8A45-1695561FD3CF}"/>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Sheet2!$F$5:$F$7</c:f>
              <c:strCache>
                <c:ptCount val="3"/>
                <c:pt idx="0">
                  <c:v>Not at all competent or Slightly competent</c:v>
                </c:pt>
                <c:pt idx="1">
                  <c:v>Average competency</c:v>
                </c:pt>
                <c:pt idx="2">
                  <c:v>Competent or Highly Competent</c:v>
                </c:pt>
              </c:strCache>
            </c:strRef>
          </c:cat>
          <c:val>
            <c:numRef>
              <c:f>Sheet2!$H$5:$H$7</c:f>
              <c:numCache>
                <c:formatCode>0.00%</c:formatCode>
                <c:ptCount val="3"/>
                <c:pt idx="0">
                  <c:v>6.8965517241379309E-2</c:v>
                </c:pt>
                <c:pt idx="1">
                  <c:v>0.15517241379310345</c:v>
                </c:pt>
                <c:pt idx="2">
                  <c:v>0.77586206896551724</c:v>
                </c:pt>
              </c:numCache>
            </c:numRef>
          </c:val>
          <c:extLst>
            <c:ext xmlns:c16="http://schemas.microsoft.com/office/drawing/2014/chart" uri="{C3380CC4-5D6E-409C-BE32-E72D297353CC}">
              <c16:uniqueId val="{00000006-DC4A-5448-8A45-1695561FD3CF}"/>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Pre-assessment</a:t>
            </a:r>
          </a:p>
        </c:rich>
      </c:tx>
      <c:layout>
        <c:manualLayout>
          <c:xMode val="edge"/>
          <c:yMode val="edge"/>
          <c:x val="0.58318952539038316"/>
          <c:y val="2.096694651683358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1FF-1044-B526-BEC443AB959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1FF-1044-B526-BEC443AB959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1FF-1044-B526-BEC443AB9592}"/>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Sheet1!$A$32:$A$34</c:f>
              <c:strCache>
                <c:ptCount val="3"/>
                <c:pt idx="0">
                  <c:v>Not at all competent or Slightly competent</c:v>
                </c:pt>
                <c:pt idx="1">
                  <c:v>Average competency</c:v>
                </c:pt>
                <c:pt idx="2">
                  <c:v>Competent or Highly Competent</c:v>
                </c:pt>
              </c:strCache>
            </c:strRef>
          </c:cat>
          <c:val>
            <c:numRef>
              <c:f>Sheet1!$C$32:$C$34</c:f>
              <c:numCache>
                <c:formatCode>0.00%</c:formatCode>
                <c:ptCount val="3"/>
                <c:pt idx="0">
                  <c:v>0.64367816091954022</c:v>
                </c:pt>
                <c:pt idx="1">
                  <c:v>0.20114942528735633</c:v>
                </c:pt>
                <c:pt idx="2">
                  <c:v>0.15517241379310345</c:v>
                </c:pt>
              </c:numCache>
            </c:numRef>
          </c:val>
          <c:extLst>
            <c:ext xmlns:c16="http://schemas.microsoft.com/office/drawing/2014/chart" uri="{C3380CC4-5D6E-409C-BE32-E72D297353CC}">
              <c16:uniqueId val="{00000006-91FF-1044-B526-BEC443AB9592}"/>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0"/>
          <c:y val="2.8245236387581508E-3"/>
          <c:w val="0.36544949261021514"/>
          <c:h val="0.4370492784563799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Post-assessment</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6DF-8541-80E9-CA38C22768F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6DF-8541-80E9-CA38C22768F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6DF-8541-80E9-CA38C22768F5}"/>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Sheet2!$F$15:$F$17</c:f>
              <c:strCache>
                <c:ptCount val="3"/>
                <c:pt idx="0">
                  <c:v>Not at all competent or Slightly competent</c:v>
                </c:pt>
                <c:pt idx="1">
                  <c:v>Average competency</c:v>
                </c:pt>
                <c:pt idx="2">
                  <c:v>Competent or Highly Competent</c:v>
                </c:pt>
              </c:strCache>
            </c:strRef>
          </c:cat>
          <c:val>
            <c:numRef>
              <c:f>Sheet2!$H$15:$H$17</c:f>
              <c:numCache>
                <c:formatCode>0.00%</c:formatCode>
                <c:ptCount val="3"/>
                <c:pt idx="0">
                  <c:v>0.1206896551724138</c:v>
                </c:pt>
                <c:pt idx="1">
                  <c:v>0.22988505747126436</c:v>
                </c:pt>
                <c:pt idx="2">
                  <c:v>0.64942528735632188</c:v>
                </c:pt>
              </c:numCache>
            </c:numRef>
          </c:val>
          <c:extLst>
            <c:ext xmlns:c16="http://schemas.microsoft.com/office/drawing/2014/chart" uri="{C3380CC4-5D6E-409C-BE32-E72D297353CC}">
              <c16:uniqueId val="{00000006-56DF-8541-80E9-CA38C22768F5}"/>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8A1-6646-9635-BBC39E15426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8A1-6646-9635-BBC39E15426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8A1-6646-9635-BBC39E15426E}"/>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Sheet1!$B$10:$D$10</c:f>
              <c:strCache>
                <c:ptCount val="3"/>
                <c:pt idx="0">
                  <c:v>Completely Agree or Agree</c:v>
                </c:pt>
                <c:pt idx="1">
                  <c:v>Disagree or Completely Disagree</c:v>
                </c:pt>
                <c:pt idx="2">
                  <c:v>Not Sure</c:v>
                </c:pt>
              </c:strCache>
            </c:strRef>
          </c:cat>
          <c:val>
            <c:numRef>
              <c:f>Sheet1!$B$11:$D$11</c:f>
              <c:numCache>
                <c:formatCode>0.00%</c:formatCode>
                <c:ptCount val="3"/>
                <c:pt idx="0">
                  <c:v>0.69135802469135799</c:v>
                </c:pt>
                <c:pt idx="1">
                  <c:v>0.24074074074074073</c:v>
                </c:pt>
                <c:pt idx="2">
                  <c:v>6.7901234567901231E-2</c:v>
                </c:pt>
              </c:numCache>
            </c:numRef>
          </c:val>
          <c:extLst>
            <c:ext xmlns:c16="http://schemas.microsoft.com/office/drawing/2014/chart" uri="{C3380CC4-5D6E-409C-BE32-E72D297353CC}">
              <c16:uniqueId val="{00000006-58A1-6646-9635-BBC39E15426E}"/>
            </c:ext>
          </c:extLst>
        </c:ser>
        <c:dLbls>
          <c:showLegendKey val="0"/>
          <c:showVal val="0"/>
          <c:showCatName val="0"/>
          <c:showSerName val="0"/>
          <c:showPercent val="0"/>
          <c:showBubbleSize val="0"/>
          <c:showLeaderLines val="1"/>
        </c:dLbls>
        <c:firstSliceAng val="0"/>
      </c:pieChart>
      <c:spPr>
        <a:noFill/>
        <a:ln>
          <a:noFill/>
        </a:ln>
        <a:effectLst/>
      </c:spPr>
    </c:plotArea>
    <c:legend>
      <c:legendPos val="l"/>
      <c:layout>
        <c:manualLayout>
          <c:xMode val="edge"/>
          <c:yMode val="edge"/>
          <c:x val="1.6351185351500916E-3"/>
          <c:y val="4.3061366492682133E-4"/>
          <c:w val="0.33823868893878362"/>
          <c:h val="0.3569265871125150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dirty="0">
                <a:latin typeface="Times New Roman" panose="02020603050405020304" pitchFamily="18" charset="0"/>
                <a:cs typeface="Times New Roman" panose="02020603050405020304" pitchFamily="18" charset="0"/>
              </a:rPr>
              <a:t>Pre-</a:t>
            </a:r>
            <a:r>
              <a:rPr lang="en-US" baseline="0" dirty="0">
                <a:latin typeface="Times New Roman" panose="02020603050405020304" pitchFamily="18" charset="0"/>
                <a:cs typeface="Times New Roman" panose="02020603050405020304" pitchFamily="18" charset="0"/>
              </a:rPr>
              <a:t>CEPH competency changes</a:t>
            </a:r>
            <a:endParaRPr lang="en-US" dirty="0">
              <a:latin typeface="Times New Roman" panose="02020603050405020304" pitchFamily="18" charset="0"/>
              <a:cs typeface="Times New Roman" panose="02020603050405020304" pitchFamily="18" charset="0"/>
            </a:endParaRPr>
          </a:p>
          <a:p>
            <a:pPr>
              <a:defRPr>
                <a:latin typeface="Times New Roman" panose="02020603050405020304" pitchFamily="18" charset="0"/>
                <a:cs typeface="Times New Roman" panose="02020603050405020304" pitchFamily="18" charset="0"/>
              </a:defRPr>
            </a:pPr>
            <a:r>
              <a:rPr lang="en-US" dirty="0">
                <a:latin typeface="Times New Roman" panose="02020603050405020304" pitchFamily="18" charset="0"/>
                <a:cs typeface="Times New Roman" panose="02020603050405020304" pitchFamily="18" charset="0"/>
              </a:rPr>
              <a:t>(n = 88)</a:t>
            </a:r>
          </a:p>
        </c:rich>
      </c:tx>
      <c:layout>
        <c:manualLayout>
          <c:xMode val="edge"/>
          <c:yMode val="edge"/>
          <c:x val="0.49489451476793256"/>
          <c:y val="2.132185422903029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B52-44E8-9ADA-94E22D4D064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B52-44E8-9ADA-94E22D4D064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B52-44E8-9ADA-94E22D4D0644}"/>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Subanalysis_Leadership!$A$8:$A$10</c:f>
              <c:strCache>
                <c:ptCount val="3"/>
                <c:pt idx="0">
                  <c:v>Completely agree or agree</c:v>
                </c:pt>
                <c:pt idx="1">
                  <c:v>Completely disagree or disagree</c:v>
                </c:pt>
                <c:pt idx="2">
                  <c:v>Not sure</c:v>
                </c:pt>
              </c:strCache>
            </c:strRef>
          </c:cat>
          <c:val>
            <c:numRef>
              <c:f>Subanalysis_Leadership!$C$8:$C$10</c:f>
              <c:numCache>
                <c:formatCode>0.00%</c:formatCode>
                <c:ptCount val="3"/>
                <c:pt idx="0">
                  <c:v>0.625</c:v>
                </c:pt>
                <c:pt idx="1">
                  <c:v>0.2727</c:v>
                </c:pt>
                <c:pt idx="2">
                  <c:v>0.1023</c:v>
                </c:pt>
              </c:numCache>
            </c:numRef>
          </c:val>
          <c:extLst>
            <c:ext xmlns:c16="http://schemas.microsoft.com/office/drawing/2014/chart" uri="{C3380CC4-5D6E-409C-BE32-E72D297353CC}">
              <c16:uniqueId val="{00000006-1B52-44E8-9ADA-94E22D4D0644}"/>
            </c:ext>
          </c:extLst>
        </c:ser>
        <c:dLbls>
          <c:showLegendKey val="0"/>
          <c:showVal val="0"/>
          <c:showCatName val="0"/>
          <c:showSerName val="0"/>
          <c:showPercent val="0"/>
          <c:showBubbleSize val="0"/>
          <c:showLeaderLines val="1"/>
        </c:dLbls>
        <c:firstSliceAng val="0"/>
      </c:pieChart>
      <c:spPr>
        <a:noFill/>
        <a:ln>
          <a:noFill/>
        </a:ln>
        <a:effectLst/>
      </c:spPr>
    </c:plotArea>
    <c:legend>
      <c:legendPos val="l"/>
      <c:layout>
        <c:manualLayout>
          <c:xMode val="edge"/>
          <c:yMode val="edge"/>
          <c:x val="1.3411785065328373E-5"/>
          <c:y val="1.3332754517342944E-3"/>
          <c:w val="0.33979031467220444"/>
          <c:h val="0.4580152550054774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dirty="0">
                <a:latin typeface="Times New Roman" panose="02020603050405020304" pitchFamily="18" charset="0"/>
                <a:cs typeface="Times New Roman" panose="02020603050405020304" pitchFamily="18" charset="0"/>
              </a:rPr>
              <a:t>Post-CEPH</a:t>
            </a:r>
            <a:r>
              <a:rPr lang="en-US" baseline="0" dirty="0">
                <a:latin typeface="Times New Roman" panose="02020603050405020304" pitchFamily="18" charset="0"/>
                <a:cs typeface="Times New Roman" panose="02020603050405020304" pitchFamily="18" charset="0"/>
              </a:rPr>
              <a:t> competency change</a:t>
            </a:r>
            <a:endParaRPr lang="en-US" dirty="0">
              <a:latin typeface="Times New Roman" panose="02020603050405020304" pitchFamily="18" charset="0"/>
              <a:cs typeface="Times New Roman" panose="02020603050405020304" pitchFamily="18" charset="0"/>
            </a:endParaRPr>
          </a:p>
          <a:p>
            <a:pPr>
              <a:defRPr>
                <a:latin typeface="Times New Roman" panose="02020603050405020304" pitchFamily="18" charset="0"/>
                <a:cs typeface="Times New Roman" panose="02020603050405020304" pitchFamily="18" charset="0"/>
              </a:defRPr>
            </a:pPr>
            <a:r>
              <a:rPr lang="en-US" dirty="0">
                <a:latin typeface="Times New Roman" panose="02020603050405020304" pitchFamily="18" charset="0"/>
                <a:cs typeface="Times New Roman" panose="02020603050405020304" pitchFamily="18" charset="0"/>
              </a:rPr>
              <a:t>(n = 74)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39B-4C60-AF29-023AAF7A108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39B-4C60-AF29-023AAF7A108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39B-4C60-AF29-023AAF7A1084}"/>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Subanalysis_Leadership!$A$8:$A$10</c:f>
              <c:strCache>
                <c:ptCount val="3"/>
                <c:pt idx="0">
                  <c:v>Completely agree or agree</c:v>
                </c:pt>
                <c:pt idx="1">
                  <c:v>Completely disagree or disagree</c:v>
                </c:pt>
                <c:pt idx="2">
                  <c:v>Not sure</c:v>
                </c:pt>
              </c:strCache>
            </c:strRef>
          </c:cat>
          <c:val>
            <c:numRef>
              <c:f>Subanalysis_Leadership!$E$8:$E$10</c:f>
              <c:numCache>
                <c:formatCode>0.00%</c:formatCode>
                <c:ptCount val="3"/>
                <c:pt idx="0">
                  <c:v>0.77029999999999998</c:v>
                </c:pt>
                <c:pt idx="1">
                  <c:v>0.20269999999999999</c:v>
                </c:pt>
                <c:pt idx="2">
                  <c:v>2.7E-2</c:v>
                </c:pt>
              </c:numCache>
            </c:numRef>
          </c:val>
          <c:extLst>
            <c:ext xmlns:c16="http://schemas.microsoft.com/office/drawing/2014/chart" uri="{C3380CC4-5D6E-409C-BE32-E72D297353CC}">
              <c16:uniqueId val="{00000006-A39B-4C60-AF29-023AAF7A108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7D03BB-C45D-45DE-9CA2-89CD38D249B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29009CD-EFA8-4280-BB7B-11E687A90AD3}">
      <dgm:prSet/>
      <dgm:spPr/>
      <dgm:t>
        <a:bodyPr/>
        <a:lstStyle/>
        <a:p>
          <a:pPr>
            <a:lnSpc>
              <a:spcPct val="100000"/>
            </a:lnSpc>
          </a:pPr>
          <a:r>
            <a:rPr lang="en-US" b="0" dirty="0"/>
            <a:t>Up to 1.0 CPH recertification credit</a:t>
          </a:r>
          <a:endParaRPr lang="en-US" dirty="0"/>
        </a:p>
      </dgm:t>
    </dgm:pt>
    <dgm:pt modelId="{FD51C522-9908-4C71-8C77-84C28D5CC4FB}" type="parTrans" cxnId="{A4EAEACD-4991-4975-9740-0C74811DD865}">
      <dgm:prSet/>
      <dgm:spPr/>
      <dgm:t>
        <a:bodyPr/>
        <a:lstStyle/>
        <a:p>
          <a:endParaRPr lang="en-US"/>
        </a:p>
      </dgm:t>
    </dgm:pt>
    <dgm:pt modelId="{C891668A-2BDA-45FF-937B-8116B932E61F}" type="sibTrans" cxnId="{A4EAEACD-4991-4975-9740-0C74811DD865}">
      <dgm:prSet/>
      <dgm:spPr/>
      <dgm:t>
        <a:bodyPr/>
        <a:lstStyle/>
        <a:p>
          <a:endParaRPr lang="en-US"/>
        </a:p>
      </dgm:t>
    </dgm:pt>
    <dgm:pt modelId="{4C9A798F-0FF7-4AB4-A7F1-5F88C09FCECA}">
      <dgm:prSet/>
      <dgm:spPr/>
      <dgm:t>
        <a:bodyPr/>
        <a:lstStyle/>
        <a:p>
          <a:pPr>
            <a:lnSpc>
              <a:spcPct val="100000"/>
            </a:lnSpc>
          </a:pPr>
          <a:r>
            <a:rPr lang="en-US" b="0" dirty="0"/>
            <a:t>Slides &amp; recording on website within 24 hours</a:t>
          </a:r>
          <a:endParaRPr lang="en-US" dirty="0"/>
        </a:p>
      </dgm:t>
    </dgm:pt>
    <dgm:pt modelId="{08EA535C-4508-4905-9410-A1590D140939}" type="parTrans" cxnId="{6685DCC9-E024-4F28-AB62-0C6530F67053}">
      <dgm:prSet/>
      <dgm:spPr/>
      <dgm:t>
        <a:bodyPr/>
        <a:lstStyle/>
        <a:p>
          <a:endParaRPr lang="en-US"/>
        </a:p>
      </dgm:t>
    </dgm:pt>
    <dgm:pt modelId="{245FF2F6-DCD9-4C4F-93DB-4E9DC570D090}" type="sibTrans" cxnId="{6685DCC9-E024-4F28-AB62-0C6530F67053}">
      <dgm:prSet/>
      <dgm:spPr/>
      <dgm:t>
        <a:bodyPr/>
        <a:lstStyle/>
        <a:p>
          <a:endParaRPr lang="en-US"/>
        </a:p>
      </dgm:t>
    </dgm:pt>
    <dgm:pt modelId="{A189413C-5369-4772-A7B3-A820A7C9989A}" type="pres">
      <dgm:prSet presAssocID="{997D03BB-C45D-45DE-9CA2-89CD38D249B4}" presName="root" presStyleCnt="0">
        <dgm:presLayoutVars>
          <dgm:dir/>
          <dgm:resizeHandles val="exact"/>
        </dgm:presLayoutVars>
      </dgm:prSet>
      <dgm:spPr/>
    </dgm:pt>
    <dgm:pt modelId="{C50DC472-3B66-438E-90D7-12AA5784EFF6}" type="pres">
      <dgm:prSet presAssocID="{E29009CD-EFA8-4280-BB7B-11E687A90AD3}" presName="compNode" presStyleCnt="0"/>
      <dgm:spPr/>
    </dgm:pt>
    <dgm:pt modelId="{14EC155A-3FDC-4341-A407-8A564E5BB850}" type="pres">
      <dgm:prSet presAssocID="{E29009CD-EFA8-4280-BB7B-11E687A90AD3}" presName="bgRect" presStyleLbl="bgShp" presStyleIdx="0" presStyleCnt="2" custScaleX="90785" custLinFactNeighborX="1473"/>
      <dgm:spPr>
        <a:solidFill>
          <a:schemeClr val="accent4">
            <a:lumMod val="60000"/>
            <a:lumOff val="40000"/>
          </a:schemeClr>
        </a:solidFill>
      </dgm:spPr>
    </dgm:pt>
    <dgm:pt modelId="{CD363047-D6FB-4E39-9A30-6DDB0D6D2D82}" type="pres">
      <dgm:prSet presAssocID="{E29009CD-EFA8-4280-BB7B-11E687A90AD3}" presName="iconRect" presStyleLbl="node1" presStyleIdx="0" presStyleCnt="2" custLinFactNeighborX="71600" custLinFactNeighborY="622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AE3B74B3-96D8-40B8-B819-AAEFC251DD92}" type="pres">
      <dgm:prSet presAssocID="{E29009CD-EFA8-4280-BB7B-11E687A90AD3}" presName="spaceRect" presStyleCnt="0"/>
      <dgm:spPr/>
    </dgm:pt>
    <dgm:pt modelId="{18CF3FE1-6A33-4CFA-B61B-854A1993F2B0}" type="pres">
      <dgm:prSet presAssocID="{E29009CD-EFA8-4280-BB7B-11E687A90AD3}" presName="parTx" presStyleLbl="revTx" presStyleIdx="0" presStyleCnt="2" custLinFactNeighborX="3227">
        <dgm:presLayoutVars>
          <dgm:chMax val="0"/>
          <dgm:chPref val="0"/>
        </dgm:presLayoutVars>
      </dgm:prSet>
      <dgm:spPr/>
    </dgm:pt>
    <dgm:pt modelId="{270A70B4-5BB2-4D53-84F3-08D1EFB4F087}" type="pres">
      <dgm:prSet presAssocID="{C891668A-2BDA-45FF-937B-8116B932E61F}" presName="sibTrans" presStyleCnt="0"/>
      <dgm:spPr/>
    </dgm:pt>
    <dgm:pt modelId="{BAAC9E27-DD5C-40A2-A19E-B5C86B5DA945}" type="pres">
      <dgm:prSet presAssocID="{4C9A798F-0FF7-4AB4-A7F1-5F88C09FCECA}" presName="compNode" presStyleCnt="0"/>
      <dgm:spPr/>
    </dgm:pt>
    <dgm:pt modelId="{B719CBF6-A499-461F-B30A-F560247C4A22}" type="pres">
      <dgm:prSet presAssocID="{4C9A798F-0FF7-4AB4-A7F1-5F88C09FCECA}" presName="bgRect" presStyleLbl="bgShp" presStyleIdx="1" presStyleCnt="2" custScaleX="90719" custLinFactNeighborX="1378" custLinFactNeighborY="-4836"/>
      <dgm:spPr/>
    </dgm:pt>
    <dgm:pt modelId="{C6249D20-F82B-4BB7-92A6-7965E2948661}" type="pres">
      <dgm:prSet presAssocID="{4C9A798F-0FF7-4AB4-A7F1-5F88C09FCECA}" presName="iconRect" presStyleLbl="node1" presStyleIdx="1" presStyleCnt="2" custLinFactNeighborX="6537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itor"/>
        </a:ext>
      </dgm:extLst>
    </dgm:pt>
    <dgm:pt modelId="{866455AD-8142-41CC-B4B7-F979E936DB76}" type="pres">
      <dgm:prSet presAssocID="{4C9A798F-0FF7-4AB4-A7F1-5F88C09FCECA}" presName="spaceRect" presStyleCnt="0"/>
      <dgm:spPr/>
    </dgm:pt>
    <dgm:pt modelId="{9CE199AE-3662-42A9-B265-55190F9DFBC9}" type="pres">
      <dgm:prSet presAssocID="{4C9A798F-0FF7-4AB4-A7F1-5F88C09FCECA}" presName="parTx" presStyleLbl="revTx" presStyleIdx="1" presStyleCnt="2" custLinFactNeighborX="3780" custLinFactNeighborY="-4836">
        <dgm:presLayoutVars>
          <dgm:chMax val="0"/>
          <dgm:chPref val="0"/>
        </dgm:presLayoutVars>
      </dgm:prSet>
      <dgm:spPr/>
    </dgm:pt>
  </dgm:ptLst>
  <dgm:cxnLst>
    <dgm:cxn modelId="{0ED2FE2E-32AC-4482-BA29-35EED8E12886}" type="presOf" srcId="{997D03BB-C45D-45DE-9CA2-89CD38D249B4}" destId="{A189413C-5369-4772-A7B3-A820A7C9989A}" srcOrd="0" destOrd="0" presId="urn:microsoft.com/office/officeart/2018/2/layout/IconVerticalSolidList"/>
    <dgm:cxn modelId="{CDF6F042-2C42-4205-823A-D6CE7B03C96E}" type="presOf" srcId="{E29009CD-EFA8-4280-BB7B-11E687A90AD3}" destId="{18CF3FE1-6A33-4CFA-B61B-854A1993F2B0}" srcOrd="0" destOrd="0" presId="urn:microsoft.com/office/officeart/2018/2/layout/IconVerticalSolidList"/>
    <dgm:cxn modelId="{19523279-822E-4A05-8B00-C3045E1B1BBF}" type="presOf" srcId="{4C9A798F-0FF7-4AB4-A7F1-5F88C09FCECA}" destId="{9CE199AE-3662-42A9-B265-55190F9DFBC9}" srcOrd="0" destOrd="0" presId="urn:microsoft.com/office/officeart/2018/2/layout/IconVerticalSolidList"/>
    <dgm:cxn modelId="{6685DCC9-E024-4F28-AB62-0C6530F67053}" srcId="{997D03BB-C45D-45DE-9CA2-89CD38D249B4}" destId="{4C9A798F-0FF7-4AB4-A7F1-5F88C09FCECA}" srcOrd="1" destOrd="0" parTransId="{08EA535C-4508-4905-9410-A1590D140939}" sibTransId="{245FF2F6-DCD9-4C4F-93DB-4E9DC570D090}"/>
    <dgm:cxn modelId="{A4EAEACD-4991-4975-9740-0C74811DD865}" srcId="{997D03BB-C45D-45DE-9CA2-89CD38D249B4}" destId="{E29009CD-EFA8-4280-BB7B-11E687A90AD3}" srcOrd="0" destOrd="0" parTransId="{FD51C522-9908-4C71-8C77-84C28D5CC4FB}" sibTransId="{C891668A-2BDA-45FF-937B-8116B932E61F}"/>
    <dgm:cxn modelId="{BD5383E8-0269-4742-B520-5D7242D23185}" type="presParOf" srcId="{A189413C-5369-4772-A7B3-A820A7C9989A}" destId="{C50DC472-3B66-438E-90D7-12AA5784EFF6}" srcOrd="0" destOrd="0" presId="urn:microsoft.com/office/officeart/2018/2/layout/IconVerticalSolidList"/>
    <dgm:cxn modelId="{C9CF633B-21CB-499F-9111-19CD6D3B7CDB}" type="presParOf" srcId="{C50DC472-3B66-438E-90D7-12AA5784EFF6}" destId="{14EC155A-3FDC-4341-A407-8A564E5BB850}" srcOrd="0" destOrd="0" presId="urn:microsoft.com/office/officeart/2018/2/layout/IconVerticalSolidList"/>
    <dgm:cxn modelId="{7F3724D1-575F-4F14-9075-248A28F1263D}" type="presParOf" srcId="{C50DC472-3B66-438E-90D7-12AA5784EFF6}" destId="{CD363047-D6FB-4E39-9A30-6DDB0D6D2D82}" srcOrd="1" destOrd="0" presId="urn:microsoft.com/office/officeart/2018/2/layout/IconVerticalSolidList"/>
    <dgm:cxn modelId="{7E87FAC0-3FD7-4114-96FB-77CED4630C17}" type="presParOf" srcId="{C50DC472-3B66-438E-90D7-12AA5784EFF6}" destId="{AE3B74B3-96D8-40B8-B819-AAEFC251DD92}" srcOrd="2" destOrd="0" presId="urn:microsoft.com/office/officeart/2018/2/layout/IconVerticalSolidList"/>
    <dgm:cxn modelId="{41FC4DBE-0924-48CB-9BA1-2C87E0690874}" type="presParOf" srcId="{C50DC472-3B66-438E-90D7-12AA5784EFF6}" destId="{18CF3FE1-6A33-4CFA-B61B-854A1993F2B0}" srcOrd="3" destOrd="0" presId="urn:microsoft.com/office/officeart/2018/2/layout/IconVerticalSolidList"/>
    <dgm:cxn modelId="{C8345C42-F513-4588-83E1-3E820096C0BD}" type="presParOf" srcId="{A189413C-5369-4772-A7B3-A820A7C9989A}" destId="{270A70B4-5BB2-4D53-84F3-08D1EFB4F087}" srcOrd="1" destOrd="0" presId="urn:microsoft.com/office/officeart/2018/2/layout/IconVerticalSolidList"/>
    <dgm:cxn modelId="{EDB358C6-9FF4-45B4-88A8-4F616FDF94FD}" type="presParOf" srcId="{A189413C-5369-4772-A7B3-A820A7C9989A}" destId="{BAAC9E27-DD5C-40A2-A19E-B5C86B5DA945}" srcOrd="2" destOrd="0" presId="urn:microsoft.com/office/officeart/2018/2/layout/IconVerticalSolidList"/>
    <dgm:cxn modelId="{DF860191-0A98-47C5-BBCF-930B3F86DE5A}" type="presParOf" srcId="{BAAC9E27-DD5C-40A2-A19E-B5C86B5DA945}" destId="{B719CBF6-A499-461F-B30A-F560247C4A22}" srcOrd="0" destOrd="0" presId="urn:microsoft.com/office/officeart/2018/2/layout/IconVerticalSolidList"/>
    <dgm:cxn modelId="{B2BB6D7E-3807-43B4-8E74-45451C79F980}" type="presParOf" srcId="{BAAC9E27-DD5C-40A2-A19E-B5C86B5DA945}" destId="{C6249D20-F82B-4BB7-92A6-7965E2948661}" srcOrd="1" destOrd="0" presId="urn:microsoft.com/office/officeart/2018/2/layout/IconVerticalSolidList"/>
    <dgm:cxn modelId="{581D024E-E428-4B9E-8EF8-3F489AD6569D}" type="presParOf" srcId="{BAAC9E27-DD5C-40A2-A19E-B5C86B5DA945}" destId="{866455AD-8142-41CC-B4B7-F979E936DB76}" srcOrd="2" destOrd="0" presId="urn:microsoft.com/office/officeart/2018/2/layout/IconVerticalSolidList"/>
    <dgm:cxn modelId="{D7F20385-1C53-4839-A3DE-2F7C2B18E617}" type="presParOf" srcId="{BAAC9E27-DD5C-40A2-A19E-B5C86B5DA945}" destId="{9CE199AE-3662-42A9-B265-55190F9DFBC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708D48-22E5-4A98-A086-DBBE1938AED4}"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14A01879-F13A-4C34-99B9-C13C6EFA629D}">
      <dgm:prSet phldrT="[Text]" custT="1"/>
      <dgm:spPr>
        <a:solidFill>
          <a:schemeClr val="accent2">
            <a:lumMod val="60000"/>
            <a:lumOff val="40000"/>
          </a:schemeClr>
        </a:solidFill>
        <a:ln>
          <a:solidFill>
            <a:schemeClr val="tx1"/>
          </a:solidFill>
        </a:ln>
      </dgm:spPr>
      <dgm:t>
        <a:bodyPr/>
        <a:lstStyle/>
        <a:p>
          <a:r>
            <a:rPr lang="en-US" sz="2800" dirty="0">
              <a:solidFill>
                <a:schemeClr val="tx1"/>
              </a:solidFill>
            </a:rPr>
            <a:t>85</a:t>
          </a:r>
        </a:p>
        <a:p>
          <a:r>
            <a:rPr lang="en-US" sz="2100" dirty="0">
              <a:solidFill>
                <a:schemeClr val="tx1"/>
              </a:solidFill>
            </a:rPr>
            <a:t>Per cohort</a:t>
          </a:r>
        </a:p>
      </dgm:t>
    </dgm:pt>
    <dgm:pt modelId="{9C839D99-F647-42BE-BA87-0329CB79B64B}" type="parTrans" cxnId="{37044706-FFFE-4C14-A857-85778950600C}">
      <dgm:prSet/>
      <dgm:spPr/>
      <dgm:t>
        <a:bodyPr/>
        <a:lstStyle/>
        <a:p>
          <a:endParaRPr lang="en-US"/>
        </a:p>
      </dgm:t>
    </dgm:pt>
    <dgm:pt modelId="{494A5964-97C2-42CB-B7F8-AFD041A93756}" type="sibTrans" cxnId="{37044706-FFFE-4C14-A857-85778950600C}">
      <dgm:prSet/>
      <dgm:spPr/>
      <dgm:t>
        <a:bodyPr/>
        <a:lstStyle/>
        <a:p>
          <a:endParaRPr lang="en-US"/>
        </a:p>
      </dgm:t>
    </dgm:pt>
    <dgm:pt modelId="{69DC9AE7-288E-47FD-A657-B826709E622E}">
      <dgm:prSet phldrT="[Text]" custT="1"/>
      <dgm:spPr>
        <a:solidFill>
          <a:schemeClr val="accent2">
            <a:lumMod val="60000"/>
            <a:lumOff val="40000"/>
          </a:schemeClr>
        </a:solidFill>
        <a:ln>
          <a:solidFill>
            <a:schemeClr val="tx1"/>
          </a:solidFill>
        </a:ln>
      </dgm:spPr>
      <dgm:t>
        <a:bodyPr/>
        <a:lstStyle/>
        <a:p>
          <a:r>
            <a:rPr lang="en-US" sz="2800" dirty="0">
              <a:solidFill>
                <a:schemeClr val="tx1"/>
              </a:solidFill>
            </a:rPr>
            <a:t>45% </a:t>
          </a:r>
          <a:r>
            <a:rPr lang="en-US" sz="1500" dirty="0">
              <a:solidFill>
                <a:schemeClr val="tx1"/>
              </a:solidFill>
            </a:rPr>
            <a:t>International</a:t>
          </a:r>
        </a:p>
      </dgm:t>
    </dgm:pt>
    <dgm:pt modelId="{751D263E-1E8B-4B2F-90FA-592B8394DC6C}" type="parTrans" cxnId="{08D2886C-4170-4065-A530-DA41253FB325}">
      <dgm:prSet/>
      <dgm:spPr/>
      <dgm:t>
        <a:bodyPr/>
        <a:lstStyle/>
        <a:p>
          <a:endParaRPr lang="en-US"/>
        </a:p>
      </dgm:t>
    </dgm:pt>
    <dgm:pt modelId="{DF106CF7-E0A0-411D-80AE-5E9A130520B6}" type="sibTrans" cxnId="{08D2886C-4170-4065-A530-DA41253FB325}">
      <dgm:prSet/>
      <dgm:spPr/>
      <dgm:t>
        <a:bodyPr/>
        <a:lstStyle/>
        <a:p>
          <a:endParaRPr lang="en-US"/>
        </a:p>
      </dgm:t>
    </dgm:pt>
    <dgm:pt modelId="{4886EDE8-565E-4D3B-A515-FD82150519F9}">
      <dgm:prSet phldrT="[Text]" custT="1"/>
      <dgm:spPr>
        <a:solidFill>
          <a:schemeClr val="accent2">
            <a:lumMod val="60000"/>
            <a:lumOff val="40000"/>
          </a:schemeClr>
        </a:solidFill>
        <a:ln>
          <a:solidFill>
            <a:schemeClr val="tx1"/>
          </a:solidFill>
        </a:ln>
      </dgm:spPr>
      <dgm:t>
        <a:bodyPr/>
        <a:lstStyle/>
        <a:p>
          <a:r>
            <a:rPr lang="en-US" sz="2800" dirty="0">
              <a:solidFill>
                <a:schemeClr val="tx1"/>
              </a:solidFill>
            </a:rPr>
            <a:t>75%</a:t>
          </a:r>
        </a:p>
        <a:p>
          <a:r>
            <a:rPr lang="en-US" sz="2100" dirty="0">
              <a:solidFill>
                <a:schemeClr val="tx1"/>
              </a:solidFill>
            </a:rPr>
            <a:t>Female</a:t>
          </a:r>
        </a:p>
      </dgm:t>
    </dgm:pt>
    <dgm:pt modelId="{51945130-8486-43AA-8C35-24733C484577}" type="parTrans" cxnId="{FFB9CD44-47BE-4050-A7D5-D299AC6FCBF3}">
      <dgm:prSet/>
      <dgm:spPr/>
      <dgm:t>
        <a:bodyPr/>
        <a:lstStyle/>
        <a:p>
          <a:endParaRPr lang="en-US"/>
        </a:p>
      </dgm:t>
    </dgm:pt>
    <dgm:pt modelId="{76971BFB-7244-476D-B614-AAE89A8C1301}" type="sibTrans" cxnId="{FFB9CD44-47BE-4050-A7D5-D299AC6FCBF3}">
      <dgm:prSet/>
      <dgm:spPr/>
      <dgm:t>
        <a:bodyPr/>
        <a:lstStyle/>
        <a:p>
          <a:endParaRPr lang="en-US"/>
        </a:p>
      </dgm:t>
    </dgm:pt>
    <dgm:pt modelId="{2F2B892A-0ACD-412D-B601-F993B3056631}">
      <dgm:prSet phldrT="[Text]" custT="1"/>
      <dgm:spPr>
        <a:solidFill>
          <a:schemeClr val="accent2">
            <a:lumMod val="60000"/>
            <a:lumOff val="40000"/>
          </a:schemeClr>
        </a:solidFill>
        <a:ln>
          <a:solidFill>
            <a:schemeClr val="tx1"/>
          </a:solidFill>
        </a:ln>
      </dgm:spPr>
      <dgm:t>
        <a:bodyPr/>
        <a:lstStyle/>
        <a:p>
          <a:r>
            <a:rPr lang="en-US" sz="2800" dirty="0">
              <a:solidFill>
                <a:schemeClr val="tx1"/>
              </a:solidFill>
            </a:rPr>
            <a:t>24 y</a:t>
          </a:r>
        </a:p>
        <a:p>
          <a:r>
            <a:rPr lang="en-US" sz="2100" dirty="0">
              <a:solidFill>
                <a:schemeClr val="tx1"/>
              </a:solidFill>
            </a:rPr>
            <a:t>Median Age</a:t>
          </a:r>
        </a:p>
      </dgm:t>
    </dgm:pt>
    <dgm:pt modelId="{6020025F-5312-4DF4-8421-EBD148E282B6}" type="parTrans" cxnId="{1C2B9D93-FCE5-4086-9E03-475730B5ADA1}">
      <dgm:prSet/>
      <dgm:spPr/>
      <dgm:t>
        <a:bodyPr/>
        <a:lstStyle/>
        <a:p>
          <a:endParaRPr lang="en-US"/>
        </a:p>
      </dgm:t>
    </dgm:pt>
    <dgm:pt modelId="{DA98F655-C72B-4EE2-9EF6-9C3A2BD2675D}" type="sibTrans" cxnId="{1C2B9D93-FCE5-4086-9E03-475730B5ADA1}">
      <dgm:prSet/>
      <dgm:spPr/>
      <dgm:t>
        <a:bodyPr/>
        <a:lstStyle/>
        <a:p>
          <a:endParaRPr lang="en-US"/>
        </a:p>
      </dgm:t>
    </dgm:pt>
    <dgm:pt modelId="{840B61CE-4AF7-4E5F-8D07-3270AA3F9793}">
      <dgm:prSet phldrT="[Text]" custT="1"/>
      <dgm:spPr>
        <a:solidFill>
          <a:schemeClr val="accent2">
            <a:lumMod val="60000"/>
            <a:lumOff val="40000"/>
          </a:schemeClr>
        </a:solidFill>
        <a:ln>
          <a:solidFill>
            <a:schemeClr val="tx1"/>
          </a:solidFill>
        </a:ln>
      </dgm:spPr>
      <dgm:t>
        <a:bodyPr/>
        <a:lstStyle/>
        <a:p>
          <a:pPr rtl="0"/>
          <a:r>
            <a:rPr lang="en-US" sz="2800" dirty="0">
              <a:solidFill>
                <a:schemeClr val="tx1"/>
              </a:solidFill>
            </a:rPr>
            <a:t>55%</a:t>
          </a:r>
          <a:r>
            <a:rPr lang="en-US" sz="2100" dirty="0">
              <a:solidFill>
                <a:schemeClr val="tx1"/>
              </a:solidFill>
              <a:latin typeface="Calibri"/>
            </a:rPr>
            <a:t> </a:t>
          </a:r>
          <a:r>
            <a:rPr lang="en-US" sz="2100" dirty="0">
              <a:solidFill>
                <a:schemeClr val="tx1"/>
              </a:solidFill>
            </a:rPr>
            <a:t>Domestic SOC</a:t>
          </a:r>
          <a:endParaRPr lang="en-US" sz="2100" dirty="0">
            <a:solidFill>
              <a:schemeClr val="tx1"/>
            </a:solidFill>
            <a:latin typeface="Calibri"/>
          </a:endParaRPr>
        </a:p>
      </dgm:t>
    </dgm:pt>
    <dgm:pt modelId="{8D61E804-B5FD-4DF8-95C7-37119A6E0C01}" type="parTrans" cxnId="{A5EC7FDE-11F3-42BE-98A8-095AC133B308}">
      <dgm:prSet/>
      <dgm:spPr/>
      <dgm:t>
        <a:bodyPr/>
        <a:lstStyle/>
        <a:p>
          <a:endParaRPr lang="en-US"/>
        </a:p>
      </dgm:t>
    </dgm:pt>
    <dgm:pt modelId="{7D92C8D8-437E-473B-926B-22BB5206082E}" type="sibTrans" cxnId="{A5EC7FDE-11F3-42BE-98A8-095AC133B308}">
      <dgm:prSet/>
      <dgm:spPr/>
      <dgm:t>
        <a:bodyPr/>
        <a:lstStyle/>
        <a:p>
          <a:endParaRPr lang="en-US"/>
        </a:p>
      </dgm:t>
    </dgm:pt>
    <dgm:pt modelId="{6B03029D-D5E4-45E4-8CF3-4DD30CAEFA0B}" type="pres">
      <dgm:prSet presAssocID="{9B708D48-22E5-4A98-A086-DBBE1938AED4}" presName="cycle" presStyleCnt="0">
        <dgm:presLayoutVars>
          <dgm:chMax val="1"/>
          <dgm:dir/>
          <dgm:animLvl val="ctr"/>
          <dgm:resizeHandles val="exact"/>
        </dgm:presLayoutVars>
      </dgm:prSet>
      <dgm:spPr/>
    </dgm:pt>
    <dgm:pt modelId="{ACBFABA3-7398-4219-ADC3-329446412AB8}" type="pres">
      <dgm:prSet presAssocID="{14A01879-F13A-4C34-99B9-C13C6EFA629D}" presName="centerShape" presStyleLbl="node0" presStyleIdx="0" presStyleCnt="1"/>
      <dgm:spPr/>
    </dgm:pt>
    <dgm:pt modelId="{92BAE1A9-03BD-4B24-97C2-69E9BCC9E9B5}" type="pres">
      <dgm:prSet presAssocID="{751D263E-1E8B-4B2F-90FA-592B8394DC6C}" presName="Name9" presStyleLbl="parChTrans1D2" presStyleIdx="0" presStyleCnt="4"/>
      <dgm:spPr/>
    </dgm:pt>
    <dgm:pt modelId="{40F58C16-E156-4608-BD3A-C6B406959DC7}" type="pres">
      <dgm:prSet presAssocID="{751D263E-1E8B-4B2F-90FA-592B8394DC6C}" presName="connTx" presStyleLbl="parChTrans1D2" presStyleIdx="0" presStyleCnt="4"/>
      <dgm:spPr/>
    </dgm:pt>
    <dgm:pt modelId="{471943A7-0474-40DB-BB1C-61B4D78B6323}" type="pres">
      <dgm:prSet presAssocID="{69DC9AE7-288E-47FD-A657-B826709E622E}" presName="node" presStyleLbl="node1" presStyleIdx="0" presStyleCnt="4">
        <dgm:presLayoutVars>
          <dgm:bulletEnabled val="1"/>
        </dgm:presLayoutVars>
      </dgm:prSet>
      <dgm:spPr/>
    </dgm:pt>
    <dgm:pt modelId="{12B9D9C6-6F07-4331-9571-B7AACB7E2BE4}" type="pres">
      <dgm:prSet presAssocID="{51945130-8486-43AA-8C35-24733C484577}" presName="Name9" presStyleLbl="parChTrans1D2" presStyleIdx="1" presStyleCnt="4"/>
      <dgm:spPr/>
    </dgm:pt>
    <dgm:pt modelId="{3254E4DF-18DA-47CA-B5D1-E246B8EA268E}" type="pres">
      <dgm:prSet presAssocID="{51945130-8486-43AA-8C35-24733C484577}" presName="connTx" presStyleLbl="parChTrans1D2" presStyleIdx="1" presStyleCnt="4"/>
      <dgm:spPr/>
    </dgm:pt>
    <dgm:pt modelId="{4F91AA03-8883-4BA6-A2F7-C53D1C0C7E54}" type="pres">
      <dgm:prSet presAssocID="{4886EDE8-565E-4D3B-A515-FD82150519F9}" presName="node" presStyleLbl="node1" presStyleIdx="1" presStyleCnt="4">
        <dgm:presLayoutVars>
          <dgm:bulletEnabled val="1"/>
        </dgm:presLayoutVars>
      </dgm:prSet>
      <dgm:spPr/>
    </dgm:pt>
    <dgm:pt modelId="{08D72343-FA95-4A90-9FC7-60AC06C09558}" type="pres">
      <dgm:prSet presAssocID="{6020025F-5312-4DF4-8421-EBD148E282B6}" presName="Name9" presStyleLbl="parChTrans1D2" presStyleIdx="2" presStyleCnt="4"/>
      <dgm:spPr/>
    </dgm:pt>
    <dgm:pt modelId="{EC4442FD-9176-496C-ACF7-1FBA475E863A}" type="pres">
      <dgm:prSet presAssocID="{6020025F-5312-4DF4-8421-EBD148E282B6}" presName="connTx" presStyleLbl="parChTrans1D2" presStyleIdx="2" presStyleCnt="4"/>
      <dgm:spPr/>
    </dgm:pt>
    <dgm:pt modelId="{09B9CC55-41EB-4923-8DF9-6C636AD9E85D}" type="pres">
      <dgm:prSet presAssocID="{2F2B892A-0ACD-412D-B601-F993B3056631}" presName="node" presStyleLbl="node1" presStyleIdx="2" presStyleCnt="4">
        <dgm:presLayoutVars>
          <dgm:bulletEnabled val="1"/>
        </dgm:presLayoutVars>
      </dgm:prSet>
      <dgm:spPr/>
    </dgm:pt>
    <dgm:pt modelId="{56953F5F-7C51-4680-9FFF-444F5322317F}" type="pres">
      <dgm:prSet presAssocID="{8D61E804-B5FD-4DF8-95C7-37119A6E0C01}" presName="Name9" presStyleLbl="parChTrans1D2" presStyleIdx="3" presStyleCnt="4"/>
      <dgm:spPr/>
    </dgm:pt>
    <dgm:pt modelId="{8B8FDCFF-70D7-481F-B728-16946D8D982D}" type="pres">
      <dgm:prSet presAssocID="{8D61E804-B5FD-4DF8-95C7-37119A6E0C01}" presName="connTx" presStyleLbl="parChTrans1D2" presStyleIdx="3" presStyleCnt="4"/>
      <dgm:spPr/>
    </dgm:pt>
    <dgm:pt modelId="{93A9689A-02D8-4F32-9198-99B377284E73}" type="pres">
      <dgm:prSet presAssocID="{840B61CE-4AF7-4E5F-8D07-3270AA3F9793}" presName="node" presStyleLbl="node1" presStyleIdx="3" presStyleCnt="4">
        <dgm:presLayoutVars>
          <dgm:bulletEnabled val="1"/>
        </dgm:presLayoutVars>
      </dgm:prSet>
      <dgm:spPr/>
    </dgm:pt>
  </dgm:ptLst>
  <dgm:cxnLst>
    <dgm:cxn modelId="{63F29303-B80B-4DE8-BD26-F572AE50A603}" type="presOf" srcId="{840B61CE-4AF7-4E5F-8D07-3270AA3F9793}" destId="{93A9689A-02D8-4F32-9198-99B377284E73}" srcOrd="0" destOrd="0" presId="urn:microsoft.com/office/officeart/2005/8/layout/radial1"/>
    <dgm:cxn modelId="{37044706-FFFE-4C14-A857-85778950600C}" srcId="{9B708D48-22E5-4A98-A086-DBBE1938AED4}" destId="{14A01879-F13A-4C34-99B9-C13C6EFA629D}" srcOrd="0" destOrd="0" parTransId="{9C839D99-F647-42BE-BA87-0329CB79B64B}" sibTransId="{494A5964-97C2-42CB-B7F8-AFD041A93756}"/>
    <dgm:cxn modelId="{FE106F24-8733-4623-A7FA-50E1C4E52C5A}" type="presOf" srcId="{2F2B892A-0ACD-412D-B601-F993B3056631}" destId="{09B9CC55-41EB-4923-8DF9-6C636AD9E85D}" srcOrd="0" destOrd="0" presId="urn:microsoft.com/office/officeart/2005/8/layout/radial1"/>
    <dgm:cxn modelId="{C82AE334-2205-4AA0-BCA6-87248A6F17EF}" type="presOf" srcId="{14A01879-F13A-4C34-99B9-C13C6EFA629D}" destId="{ACBFABA3-7398-4219-ADC3-329446412AB8}" srcOrd="0" destOrd="0" presId="urn:microsoft.com/office/officeart/2005/8/layout/radial1"/>
    <dgm:cxn modelId="{D3DF9B5F-2C7D-454C-900A-6B244531EA32}" type="presOf" srcId="{751D263E-1E8B-4B2F-90FA-592B8394DC6C}" destId="{40F58C16-E156-4608-BD3A-C6B406959DC7}" srcOrd="1" destOrd="0" presId="urn:microsoft.com/office/officeart/2005/8/layout/radial1"/>
    <dgm:cxn modelId="{FFB9CD44-47BE-4050-A7D5-D299AC6FCBF3}" srcId="{14A01879-F13A-4C34-99B9-C13C6EFA629D}" destId="{4886EDE8-565E-4D3B-A515-FD82150519F9}" srcOrd="1" destOrd="0" parTransId="{51945130-8486-43AA-8C35-24733C484577}" sibTransId="{76971BFB-7244-476D-B614-AAE89A8C1301}"/>
    <dgm:cxn modelId="{08D2886C-4170-4065-A530-DA41253FB325}" srcId="{14A01879-F13A-4C34-99B9-C13C6EFA629D}" destId="{69DC9AE7-288E-47FD-A657-B826709E622E}" srcOrd="0" destOrd="0" parTransId="{751D263E-1E8B-4B2F-90FA-592B8394DC6C}" sibTransId="{DF106CF7-E0A0-411D-80AE-5E9A130520B6}"/>
    <dgm:cxn modelId="{F0B9BE4C-1447-4C73-977F-17180980D99D}" type="presOf" srcId="{4886EDE8-565E-4D3B-A515-FD82150519F9}" destId="{4F91AA03-8883-4BA6-A2F7-C53D1C0C7E54}" srcOrd="0" destOrd="0" presId="urn:microsoft.com/office/officeart/2005/8/layout/radial1"/>
    <dgm:cxn modelId="{EF1CB086-7D84-4AEA-AA11-EFF3072CC0D4}" type="presOf" srcId="{8D61E804-B5FD-4DF8-95C7-37119A6E0C01}" destId="{8B8FDCFF-70D7-481F-B728-16946D8D982D}" srcOrd="1" destOrd="0" presId="urn:microsoft.com/office/officeart/2005/8/layout/radial1"/>
    <dgm:cxn modelId="{F14EDF91-B802-4413-A0EE-0FAA1B585747}" type="presOf" srcId="{751D263E-1E8B-4B2F-90FA-592B8394DC6C}" destId="{92BAE1A9-03BD-4B24-97C2-69E9BCC9E9B5}" srcOrd="0" destOrd="0" presId="urn:microsoft.com/office/officeart/2005/8/layout/radial1"/>
    <dgm:cxn modelId="{1C2B9D93-FCE5-4086-9E03-475730B5ADA1}" srcId="{14A01879-F13A-4C34-99B9-C13C6EFA629D}" destId="{2F2B892A-0ACD-412D-B601-F993B3056631}" srcOrd="2" destOrd="0" parTransId="{6020025F-5312-4DF4-8421-EBD148E282B6}" sibTransId="{DA98F655-C72B-4EE2-9EF6-9C3A2BD2675D}"/>
    <dgm:cxn modelId="{A754CB97-F5FF-43BB-9313-5DCE9A523108}" type="presOf" srcId="{8D61E804-B5FD-4DF8-95C7-37119A6E0C01}" destId="{56953F5F-7C51-4680-9FFF-444F5322317F}" srcOrd="0" destOrd="0" presId="urn:microsoft.com/office/officeart/2005/8/layout/radial1"/>
    <dgm:cxn modelId="{6D24ADC1-7ECE-4926-9D48-995118D983A6}" type="presOf" srcId="{6020025F-5312-4DF4-8421-EBD148E282B6}" destId="{08D72343-FA95-4A90-9FC7-60AC06C09558}" srcOrd="0" destOrd="0" presId="urn:microsoft.com/office/officeart/2005/8/layout/radial1"/>
    <dgm:cxn modelId="{9EECBFCB-2EA5-49C4-BD16-44EB2C603344}" type="presOf" srcId="{51945130-8486-43AA-8C35-24733C484577}" destId="{3254E4DF-18DA-47CA-B5D1-E246B8EA268E}" srcOrd="1" destOrd="0" presId="urn:microsoft.com/office/officeart/2005/8/layout/radial1"/>
    <dgm:cxn modelId="{E3ACF6CE-06C1-4553-AC62-736B6E8AC86D}" type="presOf" srcId="{69DC9AE7-288E-47FD-A657-B826709E622E}" destId="{471943A7-0474-40DB-BB1C-61B4D78B6323}" srcOrd="0" destOrd="0" presId="urn:microsoft.com/office/officeart/2005/8/layout/radial1"/>
    <dgm:cxn modelId="{03F485D2-E1BF-4FAD-B555-A16666C6D19E}" type="presOf" srcId="{6020025F-5312-4DF4-8421-EBD148E282B6}" destId="{EC4442FD-9176-496C-ACF7-1FBA475E863A}" srcOrd="1" destOrd="0" presId="urn:microsoft.com/office/officeart/2005/8/layout/radial1"/>
    <dgm:cxn modelId="{A5EC7FDE-11F3-42BE-98A8-095AC133B308}" srcId="{14A01879-F13A-4C34-99B9-C13C6EFA629D}" destId="{840B61CE-4AF7-4E5F-8D07-3270AA3F9793}" srcOrd="3" destOrd="0" parTransId="{8D61E804-B5FD-4DF8-95C7-37119A6E0C01}" sibTransId="{7D92C8D8-437E-473B-926B-22BB5206082E}"/>
    <dgm:cxn modelId="{4FA84AE1-6DCB-420F-A286-4DB8F51E72D9}" type="presOf" srcId="{9B708D48-22E5-4A98-A086-DBBE1938AED4}" destId="{6B03029D-D5E4-45E4-8CF3-4DD30CAEFA0B}" srcOrd="0" destOrd="0" presId="urn:microsoft.com/office/officeart/2005/8/layout/radial1"/>
    <dgm:cxn modelId="{0B4F7DF7-91DD-4305-83DD-88678FB09451}" type="presOf" srcId="{51945130-8486-43AA-8C35-24733C484577}" destId="{12B9D9C6-6F07-4331-9571-B7AACB7E2BE4}" srcOrd="0" destOrd="0" presId="urn:microsoft.com/office/officeart/2005/8/layout/radial1"/>
    <dgm:cxn modelId="{9119B2A3-6064-4EE2-A062-23083DA1E972}" type="presParOf" srcId="{6B03029D-D5E4-45E4-8CF3-4DD30CAEFA0B}" destId="{ACBFABA3-7398-4219-ADC3-329446412AB8}" srcOrd="0" destOrd="0" presId="urn:microsoft.com/office/officeart/2005/8/layout/radial1"/>
    <dgm:cxn modelId="{C9D03C7F-9FF7-4868-B056-631149403791}" type="presParOf" srcId="{6B03029D-D5E4-45E4-8CF3-4DD30CAEFA0B}" destId="{92BAE1A9-03BD-4B24-97C2-69E9BCC9E9B5}" srcOrd="1" destOrd="0" presId="urn:microsoft.com/office/officeart/2005/8/layout/radial1"/>
    <dgm:cxn modelId="{4C72D3DA-DF11-4389-B507-5DADE65296C2}" type="presParOf" srcId="{92BAE1A9-03BD-4B24-97C2-69E9BCC9E9B5}" destId="{40F58C16-E156-4608-BD3A-C6B406959DC7}" srcOrd="0" destOrd="0" presId="urn:microsoft.com/office/officeart/2005/8/layout/radial1"/>
    <dgm:cxn modelId="{163161EA-653D-49D2-B000-44E5439CDE9C}" type="presParOf" srcId="{6B03029D-D5E4-45E4-8CF3-4DD30CAEFA0B}" destId="{471943A7-0474-40DB-BB1C-61B4D78B6323}" srcOrd="2" destOrd="0" presId="urn:microsoft.com/office/officeart/2005/8/layout/radial1"/>
    <dgm:cxn modelId="{758F22EF-B1EC-436B-BDC8-7E1ED2A70F2A}" type="presParOf" srcId="{6B03029D-D5E4-45E4-8CF3-4DD30CAEFA0B}" destId="{12B9D9C6-6F07-4331-9571-B7AACB7E2BE4}" srcOrd="3" destOrd="0" presId="urn:microsoft.com/office/officeart/2005/8/layout/radial1"/>
    <dgm:cxn modelId="{BC4CDC9B-FF28-4770-8A76-140C4F54CA29}" type="presParOf" srcId="{12B9D9C6-6F07-4331-9571-B7AACB7E2BE4}" destId="{3254E4DF-18DA-47CA-B5D1-E246B8EA268E}" srcOrd="0" destOrd="0" presId="urn:microsoft.com/office/officeart/2005/8/layout/radial1"/>
    <dgm:cxn modelId="{15640A7A-55A0-4804-95EC-E4C41251FA08}" type="presParOf" srcId="{6B03029D-D5E4-45E4-8CF3-4DD30CAEFA0B}" destId="{4F91AA03-8883-4BA6-A2F7-C53D1C0C7E54}" srcOrd="4" destOrd="0" presId="urn:microsoft.com/office/officeart/2005/8/layout/radial1"/>
    <dgm:cxn modelId="{EB41DE0A-72ED-4FB2-92C6-6DA01BA5D02A}" type="presParOf" srcId="{6B03029D-D5E4-45E4-8CF3-4DD30CAEFA0B}" destId="{08D72343-FA95-4A90-9FC7-60AC06C09558}" srcOrd="5" destOrd="0" presId="urn:microsoft.com/office/officeart/2005/8/layout/radial1"/>
    <dgm:cxn modelId="{8B674A2E-EE27-477D-B961-F0B6AFB579C0}" type="presParOf" srcId="{08D72343-FA95-4A90-9FC7-60AC06C09558}" destId="{EC4442FD-9176-496C-ACF7-1FBA475E863A}" srcOrd="0" destOrd="0" presId="urn:microsoft.com/office/officeart/2005/8/layout/radial1"/>
    <dgm:cxn modelId="{2DD3E97B-31A3-41E5-B122-9C1151319901}" type="presParOf" srcId="{6B03029D-D5E4-45E4-8CF3-4DD30CAEFA0B}" destId="{09B9CC55-41EB-4923-8DF9-6C636AD9E85D}" srcOrd="6" destOrd="0" presId="urn:microsoft.com/office/officeart/2005/8/layout/radial1"/>
    <dgm:cxn modelId="{0C3C7086-B63B-4F7F-BA58-6D5D7E87C621}" type="presParOf" srcId="{6B03029D-D5E4-45E4-8CF3-4DD30CAEFA0B}" destId="{56953F5F-7C51-4680-9FFF-444F5322317F}" srcOrd="7" destOrd="0" presId="urn:microsoft.com/office/officeart/2005/8/layout/radial1"/>
    <dgm:cxn modelId="{5CD3B821-9086-4D14-B638-450AFBB08421}" type="presParOf" srcId="{56953F5F-7C51-4680-9FFF-444F5322317F}" destId="{8B8FDCFF-70D7-481F-B728-16946D8D982D}" srcOrd="0" destOrd="0" presId="urn:microsoft.com/office/officeart/2005/8/layout/radial1"/>
    <dgm:cxn modelId="{8D5E2E28-896B-4912-AA6E-9E7AEB25E138}" type="presParOf" srcId="{6B03029D-D5E4-45E4-8CF3-4DD30CAEFA0B}" destId="{93A9689A-02D8-4F32-9198-99B377284E73}" srcOrd="8" destOrd="0" presId="urn:microsoft.com/office/officeart/2005/8/layout/radial1"/>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C155A-3FDC-4341-A407-8A564E5BB850}">
      <dsp:nvSpPr>
        <dsp:cNvPr id="0" name=""/>
        <dsp:cNvSpPr/>
      </dsp:nvSpPr>
      <dsp:spPr>
        <a:xfrm>
          <a:off x="368761" y="590370"/>
          <a:ext cx="7967082" cy="1089914"/>
        </a:xfrm>
        <a:prstGeom prst="roundRect">
          <a:avLst>
            <a:gd name="adj" fmla="val 1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dsp:style>
    </dsp:sp>
    <dsp:sp modelId="{CD363047-D6FB-4E39-9A30-6DDB0D6D2D82}">
      <dsp:nvSpPr>
        <dsp:cNvPr id="0" name=""/>
        <dsp:cNvSpPr/>
      </dsp:nvSpPr>
      <dsp:spPr>
        <a:xfrm>
          <a:off x="594057" y="872922"/>
          <a:ext cx="599452" cy="5994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8CF3FE1-6A33-4CFA-B61B-854A1993F2B0}">
      <dsp:nvSpPr>
        <dsp:cNvPr id="0" name=""/>
        <dsp:cNvSpPr/>
      </dsp:nvSpPr>
      <dsp:spPr>
        <a:xfrm>
          <a:off x="1258850" y="590370"/>
          <a:ext cx="7516919" cy="108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349" tIns="115349" rIns="115349" bIns="115349" numCol="1" spcCol="1270" anchor="ctr" anchorCtr="0">
          <a:noAutofit/>
        </a:bodyPr>
        <a:lstStyle/>
        <a:p>
          <a:pPr marL="0" lvl="0" indent="0" algn="l" defTabSz="1111250">
            <a:lnSpc>
              <a:spcPct val="100000"/>
            </a:lnSpc>
            <a:spcBef>
              <a:spcPct val="0"/>
            </a:spcBef>
            <a:spcAft>
              <a:spcPct val="35000"/>
            </a:spcAft>
            <a:buNone/>
          </a:pPr>
          <a:r>
            <a:rPr lang="en-US" sz="2500" b="0" kern="1200" dirty="0"/>
            <a:t>Up to 1.0 CPH recertification credit</a:t>
          </a:r>
          <a:endParaRPr lang="en-US" sz="2500" kern="1200" dirty="0"/>
        </a:p>
      </dsp:txBody>
      <dsp:txXfrm>
        <a:off x="1258850" y="590370"/>
        <a:ext cx="7516919" cy="1089914"/>
      </dsp:txXfrm>
    </dsp:sp>
    <dsp:sp modelId="{B719CBF6-A499-461F-B30A-F560247C4A22}">
      <dsp:nvSpPr>
        <dsp:cNvPr id="0" name=""/>
        <dsp:cNvSpPr/>
      </dsp:nvSpPr>
      <dsp:spPr>
        <a:xfrm>
          <a:off x="363320" y="1900054"/>
          <a:ext cx="7961290" cy="10899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249D20-F82B-4BB7-92A6-7965E2948661}">
      <dsp:nvSpPr>
        <dsp:cNvPr id="0" name=""/>
        <dsp:cNvSpPr/>
      </dsp:nvSpPr>
      <dsp:spPr>
        <a:xfrm>
          <a:off x="556735" y="2197993"/>
          <a:ext cx="599452" cy="5994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CE199AE-3662-42A9-B265-55190F9DFBC9}">
      <dsp:nvSpPr>
        <dsp:cNvPr id="0" name=""/>
        <dsp:cNvSpPr/>
      </dsp:nvSpPr>
      <dsp:spPr>
        <a:xfrm>
          <a:off x="1258850" y="1900054"/>
          <a:ext cx="7516919" cy="108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349" tIns="115349" rIns="115349" bIns="115349" numCol="1" spcCol="1270" anchor="ctr" anchorCtr="0">
          <a:noAutofit/>
        </a:bodyPr>
        <a:lstStyle/>
        <a:p>
          <a:pPr marL="0" lvl="0" indent="0" algn="l" defTabSz="1111250">
            <a:lnSpc>
              <a:spcPct val="100000"/>
            </a:lnSpc>
            <a:spcBef>
              <a:spcPct val="0"/>
            </a:spcBef>
            <a:spcAft>
              <a:spcPct val="35000"/>
            </a:spcAft>
            <a:buNone/>
          </a:pPr>
          <a:r>
            <a:rPr lang="en-US" sz="2500" b="0" kern="1200" dirty="0"/>
            <a:t>Slides &amp; recording on website within 24 hours</a:t>
          </a:r>
          <a:endParaRPr lang="en-US" sz="2500" kern="1200" dirty="0"/>
        </a:p>
      </dsp:txBody>
      <dsp:txXfrm>
        <a:off x="1258850" y="1900054"/>
        <a:ext cx="7516919" cy="10899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ABA3-7398-4219-ADC3-329446412AB8}">
      <dsp:nvSpPr>
        <dsp:cNvPr id="0" name=""/>
        <dsp:cNvSpPr/>
      </dsp:nvSpPr>
      <dsp:spPr>
        <a:xfrm>
          <a:off x="2617783" y="1977382"/>
          <a:ext cx="1503454" cy="1503454"/>
        </a:xfrm>
        <a:prstGeom prst="ellipse">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85</a:t>
          </a:r>
        </a:p>
        <a:p>
          <a:pPr marL="0" lvl="0" indent="0" algn="ctr" defTabSz="1244600">
            <a:lnSpc>
              <a:spcPct val="90000"/>
            </a:lnSpc>
            <a:spcBef>
              <a:spcPct val="0"/>
            </a:spcBef>
            <a:spcAft>
              <a:spcPct val="35000"/>
            </a:spcAft>
            <a:buNone/>
          </a:pPr>
          <a:r>
            <a:rPr lang="en-US" sz="2100" kern="1200" dirty="0">
              <a:solidFill>
                <a:schemeClr val="tx1"/>
              </a:solidFill>
            </a:rPr>
            <a:t>Per cohort</a:t>
          </a:r>
        </a:p>
      </dsp:txBody>
      <dsp:txXfrm>
        <a:off x="2837959" y="2197558"/>
        <a:ext cx="1063102" cy="1063102"/>
      </dsp:txXfrm>
    </dsp:sp>
    <dsp:sp modelId="{92BAE1A9-03BD-4B24-97C2-69E9BCC9E9B5}">
      <dsp:nvSpPr>
        <dsp:cNvPr id="0" name=""/>
        <dsp:cNvSpPr/>
      </dsp:nvSpPr>
      <dsp:spPr>
        <a:xfrm rot="16200000">
          <a:off x="3142825" y="1730618"/>
          <a:ext cx="453370" cy="40157"/>
        </a:xfrm>
        <a:custGeom>
          <a:avLst/>
          <a:gdLst/>
          <a:ahLst/>
          <a:cxnLst/>
          <a:rect l="0" t="0" r="0" b="0"/>
          <a:pathLst>
            <a:path>
              <a:moveTo>
                <a:pt x="0" y="20078"/>
              </a:moveTo>
              <a:lnTo>
                <a:pt x="453370" y="200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8176" y="1739362"/>
        <a:ext cx="22668" cy="22668"/>
      </dsp:txXfrm>
    </dsp:sp>
    <dsp:sp modelId="{471943A7-0474-40DB-BB1C-61B4D78B6323}">
      <dsp:nvSpPr>
        <dsp:cNvPr id="0" name=""/>
        <dsp:cNvSpPr/>
      </dsp:nvSpPr>
      <dsp:spPr>
        <a:xfrm>
          <a:off x="2617783" y="20557"/>
          <a:ext cx="1503454" cy="1503454"/>
        </a:xfrm>
        <a:prstGeom prst="ellipse">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45% </a:t>
          </a:r>
          <a:r>
            <a:rPr lang="en-US" sz="1500" kern="1200" dirty="0">
              <a:solidFill>
                <a:schemeClr val="tx1"/>
              </a:solidFill>
            </a:rPr>
            <a:t>International</a:t>
          </a:r>
        </a:p>
      </dsp:txBody>
      <dsp:txXfrm>
        <a:off x="2837959" y="240733"/>
        <a:ext cx="1063102" cy="1063102"/>
      </dsp:txXfrm>
    </dsp:sp>
    <dsp:sp modelId="{12B9D9C6-6F07-4331-9571-B7AACB7E2BE4}">
      <dsp:nvSpPr>
        <dsp:cNvPr id="0" name=""/>
        <dsp:cNvSpPr/>
      </dsp:nvSpPr>
      <dsp:spPr>
        <a:xfrm>
          <a:off x="4121238" y="2709030"/>
          <a:ext cx="453370" cy="40157"/>
        </a:xfrm>
        <a:custGeom>
          <a:avLst/>
          <a:gdLst/>
          <a:ahLst/>
          <a:cxnLst/>
          <a:rect l="0" t="0" r="0" b="0"/>
          <a:pathLst>
            <a:path>
              <a:moveTo>
                <a:pt x="0" y="20078"/>
              </a:moveTo>
              <a:lnTo>
                <a:pt x="453370" y="200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36589" y="2717775"/>
        <a:ext cx="22668" cy="22668"/>
      </dsp:txXfrm>
    </dsp:sp>
    <dsp:sp modelId="{4F91AA03-8883-4BA6-A2F7-C53D1C0C7E54}">
      <dsp:nvSpPr>
        <dsp:cNvPr id="0" name=""/>
        <dsp:cNvSpPr/>
      </dsp:nvSpPr>
      <dsp:spPr>
        <a:xfrm>
          <a:off x="4574608" y="1977382"/>
          <a:ext cx="1503454" cy="1503454"/>
        </a:xfrm>
        <a:prstGeom prst="ellipse">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75%</a:t>
          </a:r>
        </a:p>
        <a:p>
          <a:pPr marL="0" lvl="0" indent="0" algn="ctr" defTabSz="1244600">
            <a:lnSpc>
              <a:spcPct val="90000"/>
            </a:lnSpc>
            <a:spcBef>
              <a:spcPct val="0"/>
            </a:spcBef>
            <a:spcAft>
              <a:spcPct val="35000"/>
            </a:spcAft>
            <a:buNone/>
          </a:pPr>
          <a:r>
            <a:rPr lang="en-US" sz="2100" kern="1200" dirty="0">
              <a:solidFill>
                <a:schemeClr val="tx1"/>
              </a:solidFill>
            </a:rPr>
            <a:t>Female</a:t>
          </a:r>
        </a:p>
      </dsp:txBody>
      <dsp:txXfrm>
        <a:off x="4794784" y="2197558"/>
        <a:ext cx="1063102" cy="1063102"/>
      </dsp:txXfrm>
    </dsp:sp>
    <dsp:sp modelId="{08D72343-FA95-4A90-9FC7-60AC06C09558}">
      <dsp:nvSpPr>
        <dsp:cNvPr id="0" name=""/>
        <dsp:cNvSpPr/>
      </dsp:nvSpPr>
      <dsp:spPr>
        <a:xfrm rot="5400000">
          <a:off x="3142825" y="3687443"/>
          <a:ext cx="453370" cy="40157"/>
        </a:xfrm>
        <a:custGeom>
          <a:avLst/>
          <a:gdLst/>
          <a:ahLst/>
          <a:cxnLst/>
          <a:rect l="0" t="0" r="0" b="0"/>
          <a:pathLst>
            <a:path>
              <a:moveTo>
                <a:pt x="0" y="20078"/>
              </a:moveTo>
              <a:lnTo>
                <a:pt x="453370" y="200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8176" y="3696187"/>
        <a:ext cx="22668" cy="22668"/>
      </dsp:txXfrm>
    </dsp:sp>
    <dsp:sp modelId="{09B9CC55-41EB-4923-8DF9-6C636AD9E85D}">
      <dsp:nvSpPr>
        <dsp:cNvPr id="0" name=""/>
        <dsp:cNvSpPr/>
      </dsp:nvSpPr>
      <dsp:spPr>
        <a:xfrm>
          <a:off x="2617783" y="3934206"/>
          <a:ext cx="1503454" cy="1503454"/>
        </a:xfrm>
        <a:prstGeom prst="ellipse">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24 y</a:t>
          </a:r>
        </a:p>
        <a:p>
          <a:pPr marL="0" lvl="0" indent="0" algn="ctr" defTabSz="1244600">
            <a:lnSpc>
              <a:spcPct val="90000"/>
            </a:lnSpc>
            <a:spcBef>
              <a:spcPct val="0"/>
            </a:spcBef>
            <a:spcAft>
              <a:spcPct val="35000"/>
            </a:spcAft>
            <a:buNone/>
          </a:pPr>
          <a:r>
            <a:rPr lang="en-US" sz="2100" kern="1200" dirty="0">
              <a:solidFill>
                <a:schemeClr val="tx1"/>
              </a:solidFill>
            </a:rPr>
            <a:t>Median Age</a:t>
          </a:r>
        </a:p>
      </dsp:txBody>
      <dsp:txXfrm>
        <a:off x="2837959" y="4154382"/>
        <a:ext cx="1063102" cy="1063102"/>
      </dsp:txXfrm>
    </dsp:sp>
    <dsp:sp modelId="{56953F5F-7C51-4680-9FFF-444F5322317F}">
      <dsp:nvSpPr>
        <dsp:cNvPr id="0" name=""/>
        <dsp:cNvSpPr/>
      </dsp:nvSpPr>
      <dsp:spPr>
        <a:xfrm rot="10800000">
          <a:off x="2164413" y="2709030"/>
          <a:ext cx="453370" cy="40157"/>
        </a:xfrm>
        <a:custGeom>
          <a:avLst/>
          <a:gdLst/>
          <a:ahLst/>
          <a:cxnLst/>
          <a:rect l="0" t="0" r="0" b="0"/>
          <a:pathLst>
            <a:path>
              <a:moveTo>
                <a:pt x="0" y="20078"/>
              </a:moveTo>
              <a:lnTo>
                <a:pt x="453370" y="200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379764" y="2717775"/>
        <a:ext cx="22668" cy="22668"/>
      </dsp:txXfrm>
    </dsp:sp>
    <dsp:sp modelId="{93A9689A-02D8-4F32-9198-99B377284E73}">
      <dsp:nvSpPr>
        <dsp:cNvPr id="0" name=""/>
        <dsp:cNvSpPr/>
      </dsp:nvSpPr>
      <dsp:spPr>
        <a:xfrm>
          <a:off x="660959" y="1977382"/>
          <a:ext cx="1503454" cy="1503454"/>
        </a:xfrm>
        <a:prstGeom prst="ellipse">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dirty="0">
              <a:solidFill>
                <a:schemeClr val="tx1"/>
              </a:solidFill>
            </a:rPr>
            <a:t>55%</a:t>
          </a:r>
          <a:r>
            <a:rPr lang="en-US" sz="2100" kern="1200" dirty="0">
              <a:solidFill>
                <a:schemeClr val="tx1"/>
              </a:solidFill>
              <a:latin typeface="Calibri"/>
            </a:rPr>
            <a:t> </a:t>
          </a:r>
          <a:r>
            <a:rPr lang="en-US" sz="2100" kern="1200" dirty="0">
              <a:solidFill>
                <a:schemeClr val="tx1"/>
              </a:solidFill>
            </a:rPr>
            <a:t>Domestic SOC</a:t>
          </a:r>
          <a:endParaRPr lang="en-US" sz="2100" kern="1200" dirty="0">
            <a:solidFill>
              <a:schemeClr val="tx1"/>
            </a:solidFill>
            <a:latin typeface="Calibri"/>
          </a:endParaRPr>
        </a:p>
      </dsp:txBody>
      <dsp:txXfrm>
        <a:off x="881135" y="2197558"/>
        <a:ext cx="1063102" cy="106310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C2A26C-9743-40B8-AA6C-75A4535C7B69}"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49B518-9AE9-49DD-BB26-913147F83D1E}" type="slidenum">
              <a:rPr lang="en-US" smtClean="0"/>
              <a:t>‹#›</a:t>
            </a:fld>
            <a:endParaRPr lang="en-US"/>
          </a:p>
        </p:txBody>
      </p:sp>
    </p:spTree>
    <p:extLst>
      <p:ext uri="{BB962C8B-B14F-4D97-AF65-F5344CB8AC3E}">
        <p14:creationId xmlns:p14="http://schemas.microsoft.com/office/powerpoint/2010/main" val="2294750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FE2C82-B256-4A2D-8B7B-5FC77B42D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485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449B518-9AE9-49DD-BB26-913147F83D1E}" type="slidenum">
              <a:rPr lang="en-US" smtClean="0"/>
              <a:t>15</a:t>
            </a:fld>
            <a:endParaRPr lang="en-US"/>
          </a:p>
        </p:txBody>
      </p:sp>
    </p:spTree>
    <p:extLst>
      <p:ext uri="{BB962C8B-B14F-4D97-AF65-F5344CB8AC3E}">
        <p14:creationId xmlns:p14="http://schemas.microsoft.com/office/powerpoint/2010/main" val="2067978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49B518-9AE9-49DD-BB26-913147F83D1E}" type="slidenum">
              <a:rPr lang="en-US" smtClean="0"/>
              <a:t>16</a:t>
            </a:fld>
            <a:endParaRPr lang="en-US"/>
          </a:p>
        </p:txBody>
      </p:sp>
    </p:spTree>
    <p:extLst>
      <p:ext uri="{BB962C8B-B14F-4D97-AF65-F5344CB8AC3E}">
        <p14:creationId xmlns:p14="http://schemas.microsoft.com/office/powerpoint/2010/main" val="2889668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49B518-9AE9-49DD-BB26-913147F83D1E}" type="slidenum">
              <a:rPr lang="en-US" smtClean="0"/>
              <a:t>17</a:t>
            </a:fld>
            <a:endParaRPr lang="en-US"/>
          </a:p>
        </p:txBody>
      </p:sp>
    </p:spTree>
    <p:extLst>
      <p:ext uri="{BB962C8B-B14F-4D97-AF65-F5344CB8AC3E}">
        <p14:creationId xmlns:p14="http://schemas.microsoft.com/office/powerpoint/2010/main" val="1859076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49B518-9AE9-49DD-BB26-913147F83D1E}" type="slidenum">
              <a:rPr lang="en-US" smtClean="0"/>
              <a:t>18</a:t>
            </a:fld>
            <a:endParaRPr lang="en-US"/>
          </a:p>
        </p:txBody>
      </p:sp>
    </p:spTree>
    <p:extLst>
      <p:ext uri="{BB962C8B-B14F-4D97-AF65-F5344CB8AC3E}">
        <p14:creationId xmlns:p14="http://schemas.microsoft.com/office/powerpoint/2010/main" val="665019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49B518-9AE9-49DD-BB26-913147F83D1E}" type="slidenum">
              <a:rPr lang="en-US" smtClean="0"/>
              <a:t>19</a:t>
            </a:fld>
            <a:endParaRPr lang="en-US"/>
          </a:p>
        </p:txBody>
      </p:sp>
    </p:spTree>
    <p:extLst>
      <p:ext uri="{BB962C8B-B14F-4D97-AF65-F5344CB8AC3E}">
        <p14:creationId xmlns:p14="http://schemas.microsoft.com/office/powerpoint/2010/main" val="3575830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49B518-9AE9-49DD-BB26-913147F83D1E}" type="slidenum">
              <a:rPr lang="en-US" smtClean="0"/>
              <a:t>20</a:t>
            </a:fld>
            <a:endParaRPr lang="en-US"/>
          </a:p>
        </p:txBody>
      </p:sp>
    </p:spTree>
    <p:extLst>
      <p:ext uri="{BB962C8B-B14F-4D97-AF65-F5344CB8AC3E}">
        <p14:creationId xmlns:p14="http://schemas.microsoft.com/office/powerpoint/2010/main" val="457638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A54DF1-DD6A-46F7-BF57-3C87D9778DB3}" type="slidenum">
              <a:rPr lang="en-US" smtClean="0"/>
              <a:t>21</a:t>
            </a:fld>
            <a:endParaRPr lang="en-US"/>
          </a:p>
        </p:txBody>
      </p:sp>
    </p:spTree>
    <p:extLst>
      <p:ext uri="{BB962C8B-B14F-4D97-AF65-F5344CB8AC3E}">
        <p14:creationId xmlns:p14="http://schemas.microsoft.com/office/powerpoint/2010/main" val="1001722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A54DF1-DD6A-46F7-BF57-3C87D9778DB3}" type="slidenum">
              <a:rPr lang="en-US" smtClean="0"/>
              <a:t>22</a:t>
            </a:fld>
            <a:endParaRPr lang="en-US"/>
          </a:p>
        </p:txBody>
      </p:sp>
    </p:spTree>
    <p:extLst>
      <p:ext uri="{BB962C8B-B14F-4D97-AF65-F5344CB8AC3E}">
        <p14:creationId xmlns:p14="http://schemas.microsoft.com/office/powerpoint/2010/main" val="2474006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A54DF1-DD6A-46F7-BF57-3C87D9778DB3}" type="slidenum">
              <a:rPr lang="en-US" smtClean="0"/>
              <a:t>23</a:t>
            </a:fld>
            <a:endParaRPr lang="en-US"/>
          </a:p>
        </p:txBody>
      </p:sp>
    </p:spTree>
    <p:extLst>
      <p:ext uri="{BB962C8B-B14F-4D97-AF65-F5344CB8AC3E}">
        <p14:creationId xmlns:p14="http://schemas.microsoft.com/office/powerpoint/2010/main" val="3162974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A54DF1-DD6A-46F7-BF57-3C87D9778DB3}" type="slidenum">
              <a:rPr lang="en-US" smtClean="0"/>
              <a:t>24</a:t>
            </a:fld>
            <a:endParaRPr lang="en-US"/>
          </a:p>
        </p:txBody>
      </p:sp>
    </p:spTree>
    <p:extLst>
      <p:ext uri="{BB962C8B-B14F-4D97-AF65-F5344CB8AC3E}">
        <p14:creationId xmlns:p14="http://schemas.microsoft.com/office/powerpoint/2010/main" val="966528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FE2C82-B256-4A2D-8B7B-5FC77B42D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369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A54DF1-DD6A-46F7-BF57-3C87D9778DB3}" type="slidenum">
              <a:rPr lang="en-US" smtClean="0"/>
              <a:t>25</a:t>
            </a:fld>
            <a:endParaRPr lang="en-US"/>
          </a:p>
        </p:txBody>
      </p:sp>
    </p:spTree>
    <p:extLst>
      <p:ext uri="{BB962C8B-B14F-4D97-AF65-F5344CB8AC3E}">
        <p14:creationId xmlns:p14="http://schemas.microsoft.com/office/powerpoint/2010/main" val="1948562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A54DF1-DD6A-46F7-BF57-3C87D9778DB3}" type="slidenum">
              <a:rPr lang="en-US" smtClean="0"/>
              <a:t>26</a:t>
            </a:fld>
            <a:endParaRPr lang="en-US"/>
          </a:p>
        </p:txBody>
      </p:sp>
    </p:spTree>
    <p:extLst>
      <p:ext uri="{BB962C8B-B14F-4D97-AF65-F5344CB8AC3E}">
        <p14:creationId xmlns:p14="http://schemas.microsoft.com/office/powerpoint/2010/main" val="1287219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449B518-9AE9-49DD-BB26-913147F83D1E}" type="slidenum">
              <a:rPr lang="en-US" smtClean="0"/>
              <a:t>27</a:t>
            </a:fld>
            <a:endParaRPr lang="en-US"/>
          </a:p>
        </p:txBody>
      </p:sp>
    </p:spTree>
    <p:extLst>
      <p:ext uri="{BB962C8B-B14F-4D97-AF65-F5344CB8AC3E}">
        <p14:creationId xmlns:p14="http://schemas.microsoft.com/office/powerpoint/2010/main" val="2946688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09BE4E-5C6C-4D48-AB43-ADBE00933C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925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FE2C82-B256-4A2D-8B7B-5FC77B42D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785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49B518-9AE9-49DD-BB26-913147F83D1E}" type="slidenum">
              <a:rPr lang="en-US" smtClean="0"/>
              <a:t>4</a:t>
            </a:fld>
            <a:endParaRPr lang="en-US"/>
          </a:p>
        </p:txBody>
      </p:sp>
    </p:spTree>
    <p:extLst>
      <p:ext uri="{BB962C8B-B14F-4D97-AF65-F5344CB8AC3E}">
        <p14:creationId xmlns:p14="http://schemas.microsoft.com/office/powerpoint/2010/main" val="2700080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49B518-9AE9-49DD-BB26-913147F83D1E}" type="slidenum">
              <a:rPr lang="en-US" smtClean="0"/>
              <a:t>5</a:t>
            </a:fld>
            <a:endParaRPr lang="en-US"/>
          </a:p>
        </p:txBody>
      </p:sp>
    </p:spTree>
    <p:extLst>
      <p:ext uri="{BB962C8B-B14F-4D97-AF65-F5344CB8AC3E}">
        <p14:creationId xmlns:p14="http://schemas.microsoft.com/office/powerpoint/2010/main" val="3809287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9B518-9AE9-49DD-BB26-913147F83D1E}" type="slidenum">
              <a:rPr lang="en-US" smtClean="0"/>
              <a:t>11</a:t>
            </a:fld>
            <a:endParaRPr lang="en-US"/>
          </a:p>
        </p:txBody>
      </p:sp>
    </p:spTree>
    <p:extLst>
      <p:ext uri="{BB962C8B-B14F-4D97-AF65-F5344CB8AC3E}">
        <p14:creationId xmlns:p14="http://schemas.microsoft.com/office/powerpoint/2010/main" val="3700523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49B518-9AE9-49DD-BB26-913147F83D1E}" type="slidenum">
              <a:rPr lang="en-US" smtClean="0"/>
              <a:t>12</a:t>
            </a:fld>
            <a:endParaRPr lang="en-US"/>
          </a:p>
        </p:txBody>
      </p:sp>
    </p:spTree>
    <p:extLst>
      <p:ext uri="{BB962C8B-B14F-4D97-AF65-F5344CB8AC3E}">
        <p14:creationId xmlns:p14="http://schemas.microsoft.com/office/powerpoint/2010/main" val="3798236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449B518-9AE9-49DD-BB26-913147F83D1E}" type="slidenum">
              <a:rPr lang="en-US" smtClean="0"/>
              <a:t>13</a:t>
            </a:fld>
            <a:endParaRPr lang="en-US"/>
          </a:p>
        </p:txBody>
      </p:sp>
    </p:spTree>
    <p:extLst>
      <p:ext uri="{BB962C8B-B14F-4D97-AF65-F5344CB8AC3E}">
        <p14:creationId xmlns:p14="http://schemas.microsoft.com/office/powerpoint/2010/main" val="1778877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49B518-9AE9-49DD-BB26-913147F83D1E}" type="slidenum">
              <a:rPr lang="en-US" smtClean="0"/>
              <a:t>14</a:t>
            </a:fld>
            <a:endParaRPr lang="en-US"/>
          </a:p>
        </p:txBody>
      </p:sp>
    </p:spTree>
    <p:extLst>
      <p:ext uri="{BB962C8B-B14F-4D97-AF65-F5344CB8AC3E}">
        <p14:creationId xmlns:p14="http://schemas.microsoft.com/office/powerpoint/2010/main" val="6066887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jpg"/><Relationship Id="rId4" Type="http://schemas.openxmlformats.org/officeDocument/2006/relationships/image" Target="../media/image9.jp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9174071" y="4159202"/>
            <a:ext cx="2787805" cy="2458337"/>
          </a:xfrm>
          <a:prstGeom prst="rect">
            <a:avLst/>
          </a:prstGeom>
        </p:spPr>
      </p:pic>
      <p:sp>
        <p:nvSpPr>
          <p:cNvPr id="7" name="Rectangle 6"/>
          <p:cNvSpPr>
            <a:spLocks/>
          </p:cNvSpPr>
          <p:nvPr/>
        </p:nvSpPr>
        <p:spPr>
          <a:xfrm>
            <a:off x="230124" y="242611"/>
            <a:ext cx="11731752" cy="3657600"/>
          </a:xfrm>
          <a:prstGeom prst="rect">
            <a:avLst/>
          </a:prstGeom>
          <a:solidFill>
            <a:srgbClr val="A514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noFill/>
            </a:endParaRPr>
          </a:p>
        </p:txBody>
      </p:sp>
      <p:sp>
        <p:nvSpPr>
          <p:cNvPr id="2" name="Title 1"/>
          <p:cNvSpPr>
            <a:spLocks noGrp="1"/>
          </p:cNvSpPr>
          <p:nvPr>
            <p:ph type="ctrTitle"/>
          </p:nvPr>
        </p:nvSpPr>
        <p:spPr>
          <a:xfrm>
            <a:off x="643467" y="2425700"/>
            <a:ext cx="10363200" cy="635000"/>
          </a:xfrm>
        </p:spPr>
        <p:txBody>
          <a:bodyPr>
            <a:noAutofit/>
          </a:bodyPr>
          <a:lstStyle>
            <a:lvl1pPr>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43467" y="3141784"/>
            <a:ext cx="10363200" cy="553917"/>
          </a:xfrm>
        </p:spPr>
        <p:txBody>
          <a:bodyPr>
            <a:normAutofit/>
          </a:bodyPr>
          <a:lstStyle>
            <a:lvl1pPr marL="0" indent="0" algn="l">
              <a:buNone/>
              <a:defRPr sz="2400" b="0" i="0">
                <a:solidFill>
                  <a:srgbClr val="FFFFFF"/>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4" name="Picture 13"/>
          <p:cNvPicPr>
            <a:picLocks noChangeAspect="1"/>
          </p:cNvPicPr>
          <p:nvPr/>
        </p:nvPicPr>
        <p:blipFill>
          <a:blip r:embed="rId3"/>
          <a:stretch>
            <a:fillRect/>
          </a:stretch>
        </p:blipFill>
        <p:spPr>
          <a:xfrm>
            <a:off x="6599583" y="4157298"/>
            <a:ext cx="2360612" cy="2462144"/>
          </a:xfrm>
          <a:prstGeom prst="rect">
            <a:avLst/>
          </a:prstGeom>
        </p:spPr>
      </p:pic>
      <p:pic>
        <p:nvPicPr>
          <p:cNvPr id="18" name="Picture 17"/>
          <p:cNvPicPr>
            <a:picLocks noChangeAspect="1"/>
          </p:cNvPicPr>
          <p:nvPr/>
        </p:nvPicPr>
        <p:blipFill>
          <a:blip r:embed="rId4"/>
          <a:stretch>
            <a:fillRect/>
          </a:stretch>
        </p:blipFill>
        <p:spPr>
          <a:xfrm>
            <a:off x="3607653" y="4159164"/>
            <a:ext cx="2762546" cy="2458412"/>
          </a:xfrm>
          <a:prstGeom prst="rect">
            <a:avLst/>
          </a:prstGeom>
        </p:spPr>
      </p:pic>
      <p:pic>
        <p:nvPicPr>
          <p:cNvPr id="20" name="Picture 19"/>
          <p:cNvPicPr>
            <a:picLocks noChangeAspect="1"/>
          </p:cNvPicPr>
          <p:nvPr/>
        </p:nvPicPr>
        <p:blipFill>
          <a:blip r:embed="rId5"/>
          <a:stretch>
            <a:fillRect/>
          </a:stretch>
        </p:blipFill>
        <p:spPr>
          <a:xfrm flipH="1">
            <a:off x="221127" y="4157298"/>
            <a:ext cx="3134791" cy="246214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9360" y="727826"/>
            <a:ext cx="5733117" cy="1296591"/>
          </a:xfrm>
          <a:prstGeom prst="rect">
            <a:avLst/>
          </a:prstGeom>
        </p:spPr>
      </p:pic>
      <p:sp>
        <p:nvSpPr>
          <p:cNvPr id="15" name="Rectangle 14"/>
          <p:cNvSpPr/>
          <p:nvPr/>
        </p:nvSpPr>
        <p:spPr>
          <a:xfrm>
            <a:off x="230124" y="228600"/>
            <a:ext cx="11731752" cy="478921"/>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7" name="Picture 1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34311" y="350952"/>
            <a:ext cx="5865272" cy="273409"/>
          </a:xfrm>
          <a:prstGeom prst="rect">
            <a:avLst/>
          </a:prstGeom>
        </p:spPr>
      </p:pic>
    </p:spTree>
    <p:extLst>
      <p:ext uri="{BB962C8B-B14F-4D97-AF65-F5344CB8AC3E}">
        <p14:creationId xmlns:p14="http://schemas.microsoft.com/office/powerpoint/2010/main" val="74790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28600" y="228600"/>
            <a:ext cx="11734800" cy="64008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21901" y="532923"/>
            <a:ext cx="795528" cy="920496"/>
          </a:xfrm>
          <a:prstGeom prst="rect">
            <a:avLst/>
          </a:prstGeom>
        </p:spPr>
      </p:pic>
      <p:sp>
        <p:nvSpPr>
          <p:cNvPr id="2" name="Title 1"/>
          <p:cNvSpPr>
            <a:spLocks noGrp="1"/>
          </p:cNvSpPr>
          <p:nvPr>
            <p:ph type="ctrTitle"/>
          </p:nvPr>
        </p:nvSpPr>
        <p:spPr>
          <a:xfrm>
            <a:off x="643467" y="843017"/>
            <a:ext cx="10363200" cy="635000"/>
          </a:xfr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43467" y="1559101"/>
            <a:ext cx="10363200" cy="553917"/>
          </a:xfrm>
        </p:spPr>
        <p:txBody>
          <a:bodyPr/>
          <a:lstStyle>
            <a:lvl1pPr marL="0" indent="0" algn="l">
              <a:buNone/>
              <a:defRPr b="0" i="0">
                <a:solidFill>
                  <a:srgbClr val="FFFFFF"/>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8653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51417"/>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sz="2600">
                <a:solidFill>
                  <a:schemeClr val="tx1"/>
                </a:solidFill>
                <a:latin typeface="Californian FB" panose="0207040306080B030204" pitchFamily="18" charset="0"/>
              </a:defRPr>
            </a:lvl1pPr>
            <a:lvl2pPr>
              <a:defRPr sz="2400">
                <a:solidFill>
                  <a:schemeClr val="tx1"/>
                </a:solidFill>
                <a:latin typeface="Californian FB" panose="0207040306080B030204" pitchFamily="18" charset="0"/>
              </a:defRPr>
            </a:lvl2pPr>
            <a:lvl3pPr>
              <a:defRPr sz="2200">
                <a:solidFill>
                  <a:schemeClr val="tx1"/>
                </a:solidFill>
                <a:latin typeface="Californian FB" panose="0207040306080B030204" pitchFamily="18" charset="0"/>
              </a:defRPr>
            </a:lvl3pPr>
            <a:lvl4pPr>
              <a:defRPr>
                <a:solidFill>
                  <a:schemeClr val="tx1"/>
                </a:solidFill>
                <a:latin typeface="Californian FB" panose="0207040306080B030204" pitchFamily="18" charset="0"/>
              </a:defRPr>
            </a:lvl4pPr>
            <a:lvl5pPr>
              <a:defRPr>
                <a:solidFill>
                  <a:schemeClr val="tx1"/>
                </a:solidFill>
                <a:latin typeface="Californian FB" panose="0207040306080B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460484F-F867-4678-BD56-73614C8F3AE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97E8F-0435-43DB-9A22-5EE671B4F21B}" type="slidenum">
              <a:rPr lang="en-US" smtClean="0"/>
              <a:t>‹#›</a:t>
            </a:fld>
            <a:endParaRPr lang="en-US"/>
          </a:p>
        </p:txBody>
      </p:sp>
    </p:spTree>
    <p:extLst>
      <p:ext uri="{BB962C8B-B14F-4D97-AF65-F5344CB8AC3E}">
        <p14:creationId xmlns:p14="http://schemas.microsoft.com/office/powerpoint/2010/main" val="256726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60484F-F867-4678-BD56-73614C8F3AE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97E8F-0435-43DB-9A22-5EE671B4F21B}" type="slidenum">
              <a:rPr lang="en-US" smtClean="0"/>
              <a:t>‹#›</a:t>
            </a:fld>
            <a:endParaRPr lang="en-US"/>
          </a:p>
        </p:txBody>
      </p:sp>
    </p:spTree>
    <p:extLst>
      <p:ext uri="{BB962C8B-B14F-4D97-AF65-F5344CB8AC3E}">
        <p14:creationId xmlns:p14="http://schemas.microsoft.com/office/powerpoint/2010/main" val="60665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066800"/>
            <a:ext cx="10972800" cy="604838"/>
          </a:xfrm>
        </p:spPr>
        <p:txBody>
          <a:bodyPr/>
          <a:lstStyle/>
          <a:p>
            <a:r>
              <a:rPr lang="en-US" dirty="0"/>
              <a:t>Click to edit Master title style</a:t>
            </a:r>
          </a:p>
        </p:txBody>
      </p:sp>
      <p:sp>
        <p:nvSpPr>
          <p:cNvPr id="3" name="Content Placeholder 2"/>
          <p:cNvSpPr>
            <a:spLocks noGrp="1"/>
          </p:cNvSpPr>
          <p:nvPr>
            <p:ph sz="half" idx="1"/>
          </p:nvPr>
        </p:nvSpPr>
        <p:spPr>
          <a:xfrm>
            <a:off x="609600" y="1778001"/>
            <a:ext cx="5384800" cy="4525963"/>
          </a:xfrm>
        </p:spPr>
        <p:txBody>
          <a:bodyPr/>
          <a:lstStyle>
            <a:lvl1pPr>
              <a:defRPr sz="2400">
                <a:solidFill>
                  <a:schemeClr val="tx1"/>
                </a:solidFill>
                <a:latin typeface="Californian FB" panose="0207040306080B030204" pitchFamily="18" charset="0"/>
              </a:defRPr>
            </a:lvl1pPr>
            <a:lvl2pPr>
              <a:defRPr sz="2200">
                <a:solidFill>
                  <a:schemeClr val="tx1"/>
                </a:solidFill>
                <a:latin typeface="Californian FB" panose="0207040306080B030204" pitchFamily="18" charset="0"/>
              </a:defRPr>
            </a:lvl2pPr>
            <a:lvl3pPr>
              <a:defRPr sz="2000">
                <a:solidFill>
                  <a:schemeClr val="tx1"/>
                </a:solidFill>
                <a:latin typeface="Californian FB" panose="0207040306080B030204" pitchFamily="18" charset="0"/>
              </a:defRPr>
            </a:lvl3pPr>
            <a:lvl4pPr>
              <a:defRPr sz="1800">
                <a:solidFill>
                  <a:schemeClr val="tx1"/>
                </a:solidFill>
                <a:latin typeface="Californian FB" panose="0207040306080B030204" pitchFamily="18" charset="0"/>
              </a:defRPr>
            </a:lvl4pPr>
            <a:lvl5pPr>
              <a:defRPr sz="1800">
                <a:solidFill>
                  <a:schemeClr val="tx1"/>
                </a:solidFill>
                <a:latin typeface="Californian FB" panose="0207040306080B030204" pitchFamily="18"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778001"/>
            <a:ext cx="5384800" cy="4525963"/>
          </a:xfrm>
        </p:spPr>
        <p:txBody>
          <a:bodyPr/>
          <a:lstStyle>
            <a:lvl1pPr>
              <a:defRPr sz="2400">
                <a:solidFill>
                  <a:schemeClr val="tx1"/>
                </a:solidFill>
                <a:latin typeface="Californian FB" panose="0207040306080B030204" pitchFamily="18" charset="0"/>
              </a:defRPr>
            </a:lvl1pPr>
            <a:lvl2pPr>
              <a:defRPr sz="2200">
                <a:solidFill>
                  <a:schemeClr val="tx1"/>
                </a:solidFill>
                <a:latin typeface="Californian FB" panose="0207040306080B030204" pitchFamily="18" charset="0"/>
              </a:defRPr>
            </a:lvl2pPr>
            <a:lvl3pPr>
              <a:defRPr sz="2000">
                <a:solidFill>
                  <a:schemeClr val="tx1"/>
                </a:solidFill>
                <a:latin typeface="Californian FB" panose="0207040306080B030204" pitchFamily="18" charset="0"/>
              </a:defRPr>
            </a:lvl3pPr>
            <a:lvl4pPr>
              <a:defRPr sz="1800">
                <a:solidFill>
                  <a:schemeClr val="tx1"/>
                </a:solidFill>
                <a:latin typeface="Californian FB" panose="0207040306080B030204" pitchFamily="18" charset="0"/>
              </a:defRPr>
            </a:lvl4pPr>
            <a:lvl5pPr>
              <a:defRPr sz="1800">
                <a:solidFill>
                  <a:schemeClr val="tx1"/>
                </a:solidFill>
                <a:latin typeface="Californian FB" panose="0207040306080B030204" pitchFamily="18"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5" name="Date Placeholder 4"/>
          <p:cNvSpPr>
            <a:spLocks noGrp="1"/>
          </p:cNvSpPr>
          <p:nvPr>
            <p:ph type="dt" sz="half" idx="10"/>
          </p:nvPr>
        </p:nvSpPr>
        <p:spPr/>
        <p:txBody>
          <a:bodyPr/>
          <a:lstStyle/>
          <a:p>
            <a:fld id="{E460484F-F867-4678-BD56-73614C8F3AEC}"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97E8F-0435-43DB-9A22-5EE671B4F21B}" type="slidenum">
              <a:rPr lang="en-US" smtClean="0"/>
              <a:t>‹#›</a:t>
            </a:fld>
            <a:endParaRPr lang="en-US"/>
          </a:p>
        </p:txBody>
      </p:sp>
    </p:spTree>
    <p:extLst>
      <p:ext uri="{BB962C8B-B14F-4D97-AF65-F5344CB8AC3E}">
        <p14:creationId xmlns:p14="http://schemas.microsoft.com/office/powerpoint/2010/main" val="94553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066800"/>
            <a:ext cx="10972800" cy="60483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9288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568576"/>
            <a:ext cx="5386917" cy="3667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9288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568576"/>
            <a:ext cx="5389033" cy="3667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60484F-F867-4678-BD56-73614C8F3AEC}" type="datetimeFigureOut">
              <a:rPr lang="en-US" smtClean="0"/>
              <a:t>3/13/2023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997E8F-0435-43DB-9A22-5EE671B4F21B}" type="slidenum">
              <a:rPr lang="en-US" smtClean="0"/>
              <a:t>‹#›</a:t>
            </a:fld>
            <a:endParaRPr lang="en-US"/>
          </a:p>
        </p:txBody>
      </p:sp>
    </p:spTree>
    <p:extLst>
      <p:ext uri="{BB962C8B-B14F-4D97-AF65-F5344CB8AC3E}">
        <p14:creationId xmlns:p14="http://schemas.microsoft.com/office/powerpoint/2010/main" val="95852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60484F-F867-4678-BD56-73614C8F3AEC}" type="datetimeFigureOut">
              <a:rPr lang="en-US" smtClean="0"/>
              <a:t>3/13/2023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997E8F-0435-43DB-9A22-5EE671B4F21B}" type="slidenum">
              <a:rPr lang="en-US" smtClean="0"/>
              <a:t>‹#›</a:t>
            </a:fld>
            <a:endParaRPr lang="en-US"/>
          </a:p>
        </p:txBody>
      </p:sp>
    </p:spTree>
    <p:extLst>
      <p:ext uri="{BB962C8B-B14F-4D97-AF65-F5344CB8AC3E}">
        <p14:creationId xmlns:p14="http://schemas.microsoft.com/office/powerpoint/2010/main" val="255189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60484F-F867-4678-BD56-73614C8F3AEC}" type="datetimeFigureOut">
              <a:rPr lang="en-US" smtClean="0"/>
              <a:t>3/13/2023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997E8F-0435-43DB-9A22-5EE671B4F21B}" type="slidenum">
              <a:rPr lang="en-US" smtClean="0"/>
              <a:t>‹#›</a:t>
            </a:fld>
            <a:endParaRPr lang="en-US"/>
          </a:p>
        </p:txBody>
      </p:sp>
    </p:spTree>
    <p:extLst>
      <p:ext uri="{BB962C8B-B14F-4D97-AF65-F5344CB8AC3E}">
        <p14:creationId xmlns:p14="http://schemas.microsoft.com/office/powerpoint/2010/main" val="129111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8826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882651"/>
            <a:ext cx="6815667" cy="5314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2044701"/>
            <a:ext cx="4011084" cy="41529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460484F-F867-4678-BD56-73614C8F3AEC}"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97E8F-0435-43DB-9A22-5EE671B4F21B}" type="slidenum">
              <a:rPr lang="en-US" smtClean="0"/>
              <a:t>‹#›</a:t>
            </a:fld>
            <a:endParaRPr lang="en-US"/>
          </a:p>
        </p:txBody>
      </p:sp>
    </p:spTree>
    <p:extLst>
      <p:ext uri="{BB962C8B-B14F-4D97-AF65-F5344CB8AC3E}">
        <p14:creationId xmlns:p14="http://schemas.microsoft.com/office/powerpoint/2010/main" val="23139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78400"/>
            <a:ext cx="73152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89717" y="7905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5451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460484F-F867-4678-BD56-73614C8F3AEC}"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97E8F-0435-43DB-9A22-5EE671B4F21B}" type="slidenum">
              <a:rPr lang="en-US" smtClean="0"/>
              <a:t>‹#›</a:t>
            </a:fld>
            <a:endParaRPr lang="en-US"/>
          </a:p>
        </p:txBody>
      </p:sp>
    </p:spTree>
    <p:extLst>
      <p:ext uri="{BB962C8B-B14F-4D97-AF65-F5344CB8AC3E}">
        <p14:creationId xmlns:p14="http://schemas.microsoft.com/office/powerpoint/2010/main" val="107046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60484F-F867-4678-BD56-73614C8F3AE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97E8F-0435-43DB-9A22-5EE671B4F21B}" type="slidenum">
              <a:rPr lang="en-US" smtClean="0"/>
              <a:t>‹#›</a:t>
            </a:fld>
            <a:endParaRPr lang="en-US"/>
          </a:p>
        </p:txBody>
      </p:sp>
    </p:spTree>
    <p:extLst>
      <p:ext uri="{BB962C8B-B14F-4D97-AF65-F5344CB8AC3E}">
        <p14:creationId xmlns:p14="http://schemas.microsoft.com/office/powerpoint/2010/main" val="399365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3216978" y="4145939"/>
            <a:ext cx="3718620" cy="2474849"/>
          </a:xfrm>
          <a:prstGeom prst="rect">
            <a:avLst/>
          </a:prstGeom>
        </p:spPr>
      </p:pic>
      <p:sp>
        <p:nvSpPr>
          <p:cNvPr id="7" name="Rectangle 6"/>
          <p:cNvSpPr>
            <a:spLocks/>
          </p:cNvSpPr>
          <p:nvPr/>
        </p:nvSpPr>
        <p:spPr>
          <a:xfrm>
            <a:off x="230124" y="242611"/>
            <a:ext cx="11731752" cy="3657600"/>
          </a:xfrm>
          <a:prstGeom prst="rect">
            <a:avLst/>
          </a:prstGeom>
          <a:solidFill>
            <a:srgbClr val="6C7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noFill/>
            </a:endParaRPr>
          </a:p>
        </p:txBody>
      </p:sp>
      <p:sp>
        <p:nvSpPr>
          <p:cNvPr id="10" name="Title 1"/>
          <p:cNvSpPr>
            <a:spLocks noGrp="1"/>
          </p:cNvSpPr>
          <p:nvPr>
            <p:ph type="ctrTitle"/>
          </p:nvPr>
        </p:nvSpPr>
        <p:spPr>
          <a:xfrm>
            <a:off x="643467" y="2425700"/>
            <a:ext cx="10363200" cy="635000"/>
          </a:xfrm>
        </p:spPr>
        <p:txBody>
          <a:bodyPr>
            <a:noAutofit/>
          </a:bodyPr>
          <a:lstStyle>
            <a:lvl1pPr>
              <a:defRPr sz="36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643467" y="3141784"/>
            <a:ext cx="10363200" cy="553917"/>
          </a:xfrm>
        </p:spPr>
        <p:txBody>
          <a:bodyPr>
            <a:normAutofit/>
          </a:bodyPr>
          <a:lstStyle>
            <a:lvl1pPr marL="0" indent="0" algn="l">
              <a:buNone/>
              <a:defRPr sz="2400" b="0" i="0">
                <a:solidFill>
                  <a:srgbClr val="FFFFFF"/>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2" name="TextBox 21"/>
          <p:cNvSpPr txBox="1"/>
          <p:nvPr/>
        </p:nvSpPr>
        <p:spPr>
          <a:xfrm>
            <a:off x="13537580" y="5151863"/>
            <a:ext cx="184731" cy="369332"/>
          </a:xfrm>
          <a:prstGeom prst="rect">
            <a:avLst/>
          </a:prstGeom>
          <a:noFill/>
        </p:spPr>
        <p:txBody>
          <a:bodyPr wrap="none" rtlCol="0">
            <a:spAutoFit/>
          </a:bodyPr>
          <a:lstStyle/>
          <a:p>
            <a:endParaRPr lang="en-US"/>
          </a:p>
        </p:txBody>
      </p:sp>
      <p:pic>
        <p:nvPicPr>
          <p:cNvPr id="14" name="Picture 13"/>
          <p:cNvPicPr>
            <a:picLocks noChangeAspect="1"/>
          </p:cNvPicPr>
          <p:nvPr/>
        </p:nvPicPr>
        <p:blipFill>
          <a:blip r:embed="rId3"/>
          <a:stretch>
            <a:fillRect/>
          </a:stretch>
        </p:blipFill>
        <p:spPr>
          <a:xfrm>
            <a:off x="9274018" y="4147204"/>
            <a:ext cx="2687857" cy="2472321"/>
          </a:xfrm>
          <a:prstGeom prst="rect">
            <a:avLst/>
          </a:prstGeom>
        </p:spPr>
      </p:pic>
      <p:pic>
        <p:nvPicPr>
          <p:cNvPr id="15" name="Picture 14"/>
          <p:cNvPicPr>
            <a:picLocks noChangeAspect="1"/>
          </p:cNvPicPr>
          <p:nvPr/>
        </p:nvPicPr>
        <p:blipFill>
          <a:blip r:embed="rId4"/>
          <a:stretch>
            <a:fillRect/>
          </a:stretch>
        </p:blipFill>
        <p:spPr>
          <a:xfrm>
            <a:off x="7177231" y="4144478"/>
            <a:ext cx="1855154" cy="2477774"/>
          </a:xfrm>
          <a:prstGeom prst="rect">
            <a:avLst/>
          </a:prstGeom>
        </p:spPr>
      </p:pic>
      <p:pic>
        <p:nvPicPr>
          <p:cNvPr id="19" name="Picture 18"/>
          <p:cNvPicPr>
            <a:picLocks noChangeAspect="1"/>
          </p:cNvPicPr>
          <p:nvPr/>
        </p:nvPicPr>
        <p:blipFill>
          <a:blip r:embed="rId5"/>
          <a:stretch>
            <a:fillRect/>
          </a:stretch>
        </p:blipFill>
        <p:spPr>
          <a:xfrm>
            <a:off x="230124" y="4144203"/>
            <a:ext cx="2745221" cy="2478324"/>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9360" y="727826"/>
            <a:ext cx="5733117" cy="1296591"/>
          </a:xfrm>
          <a:prstGeom prst="rect">
            <a:avLst/>
          </a:prstGeom>
        </p:spPr>
      </p:pic>
      <p:sp>
        <p:nvSpPr>
          <p:cNvPr id="17" name="Rectangle 16"/>
          <p:cNvSpPr/>
          <p:nvPr/>
        </p:nvSpPr>
        <p:spPr>
          <a:xfrm>
            <a:off x="230124" y="228600"/>
            <a:ext cx="11731752" cy="478921"/>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8" name="Picture 1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34311" y="350952"/>
            <a:ext cx="5865272" cy="273409"/>
          </a:xfrm>
          <a:prstGeom prst="rect">
            <a:avLst/>
          </a:prstGeom>
        </p:spPr>
      </p:pic>
    </p:spTree>
    <p:extLst>
      <p:ext uri="{BB962C8B-B14F-4D97-AF65-F5344CB8AC3E}">
        <p14:creationId xmlns:p14="http://schemas.microsoft.com/office/powerpoint/2010/main" val="20840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10_Title Slide">
    <p:spTree>
      <p:nvGrpSpPr>
        <p:cNvPr id="1" name=""/>
        <p:cNvGrpSpPr/>
        <p:nvPr/>
      </p:nvGrpSpPr>
      <p:grpSpPr>
        <a:xfrm>
          <a:off x="0" y="0"/>
          <a:ext cx="0" cy="0"/>
          <a:chOff x="0" y="0"/>
          <a:chExt cx="0" cy="0"/>
        </a:xfrm>
      </p:grpSpPr>
      <p:sp>
        <p:nvSpPr>
          <p:cNvPr id="25" name="Rectangle 24"/>
          <p:cNvSpPr/>
          <p:nvPr/>
        </p:nvSpPr>
        <p:spPr>
          <a:xfrm>
            <a:off x="230124" y="228600"/>
            <a:ext cx="11731752" cy="6400800"/>
          </a:xfrm>
          <a:prstGeom prst="rect">
            <a:avLst/>
          </a:prstGeom>
          <a:solidFill>
            <a:srgbClr val="A514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2" name="TextBox 21"/>
          <p:cNvSpPr txBox="1"/>
          <p:nvPr/>
        </p:nvSpPr>
        <p:spPr>
          <a:xfrm>
            <a:off x="13537580" y="5151863"/>
            <a:ext cx="184731" cy="369332"/>
          </a:xfrm>
          <a:prstGeom prst="rect">
            <a:avLst/>
          </a:prstGeom>
          <a:noFill/>
        </p:spPr>
        <p:txBody>
          <a:bodyPr wrap="none" rtlCol="0">
            <a:spAutoFit/>
          </a:bodyPr>
          <a:lstStyle/>
          <a:p>
            <a:endParaRPr lang="en-US"/>
          </a:p>
        </p:txBody>
      </p:sp>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r="37328"/>
          <a:stretch/>
        </p:blipFill>
        <p:spPr>
          <a:xfrm>
            <a:off x="8702448" y="464974"/>
            <a:ext cx="3262720" cy="6025896"/>
          </a:xfrm>
          <a:prstGeom prst="rect">
            <a:avLst/>
          </a:prstGeom>
        </p:spPr>
      </p:pic>
      <p:pic>
        <p:nvPicPr>
          <p:cNvPr id="28" name="Picture 27" descr="1linerev(1c)1000-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225" y="5880328"/>
            <a:ext cx="3608228" cy="563683"/>
          </a:xfrm>
          <a:prstGeom prst="rect">
            <a:avLst/>
          </a:prstGeom>
        </p:spPr>
      </p:pic>
      <p:sp>
        <p:nvSpPr>
          <p:cNvPr id="29" name="Title 1"/>
          <p:cNvSpPr txBox="1">
            <a:spLocks/>
          </p:cNvSpPr>
          <p:nvPr/>
        </p:nvSpPr>
        <p:spPr>
          <a:xfrm>
            <a:off x="640175" y="464974"/>
            <a:ext cx="6650503" cy="108043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bg1"/>
                </a:solidFill>
                <a:latin typeface="Times New Roman" charset="0"/>
                <a:ea typeface="Times New Roman" charset="0"/>
                <a:cs typeface="Times New Roman" charset="0"/>
              </a:defRPr>
            </a:lvl1pPr>
          </a:lstStyle>
          <a:p>
            <a:r>
              <a:rPr lang="en-US" sz="6000" dirty="0"/>
              <a:t>Brown School</a:t>
            </a:r>
          </a:p>
        </p:txBody>
      </p:sp>
      <p:sp>
        <p:nvSpPr>
          <p:cNvPr id="30" name="Title 1"/>
          <p:cNvSpPr txBox="1">
            <a:spLocks/>
          </p:cNvSpPr>
          <p:nvPr/>
        </p:nvSpPr>
        <p:spPr>
          <a:xfrm>
            <a:off x="643466" y="1542340"/>
            <a:ext cx="8055689" cy="635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bg1"/>
                </a:solidFill>
                <a:latin typeface="Times New Roman" charset="0"/>
                <a:ea typeface="Times New Roman" charset="0"/>
                <a:cs typeface="Times New Roman" charset="0"/>
              </a:defRPr>
            </a:lvl1pPr>
          </a:lstStyle>
          <a:p>
            <a:pPr>
              <a:lnSpc>
                <a:spcPct val="90000"/>
              </a:lnSpc>
            </a:pPr>
            <a:r>
              <a:rPr lang="en-US" sz="4000" dirty="0"/>
              <a:t>Launch Your Professional Journey</a:t>
            </a:r>
            <a:endParaRPr lang="en-US" sz="4000" i="0" dirty="0"/>
          </a:p>
        </p:txBody>
      </p:sp>
      <p:sp>
        <p:nvSpPr>
          <p:cNvPr id="10" name="Title 7"/>
          <p:cNvSpPr>
            <a:spLocks noGrp="1"/>
          </p:cNvSpPr>
          <p:nvPr>
            <p:ph type="title"/>
          </p:nvPr>
        </p:nvSpPr>
        <p:spPr>
          <a:xfrm>
            <a:off x="609600" y="4001779"/>
            <a:ext cx="10972800" cy="604838"/>
          </a:xfrm>
        </p:spPr>
        <p:txBody>
          <a:bodyPr>
            <a:normAutofit/>
          </a:bodyPr>
          <a:lstStyle>
            <a:lvl1pPr>
              <a:defRPr sz="2800">
                <a:solidFill>
                  <a:schemeClr val="bg1"/>
                </a:solidFill>
                <a:latin typeface="Arial" charset="0"/>
                <a:ea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42286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79C02-EAA6-CB9E-C107-D271AFE030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EA344A-82A2-44C3-1836-530F957EDA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3350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3/13/2023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
        <p:nvSpPr>
          <p:cNvPr id="8" name="Rectangle 7">
            <a:extLst>
              <a:ext uri="{FF2B5EF4-FFF2-40B4-BE49-F238E27FC236}">
                <a16:creationId xmlns:a16="http://schemas.microsoft.com/office/drawing/2014/main" id="{42118CED-30FC-4D39-6CE5-4E9CE5BC04AE}"/>
              </a:ext>
            </a:extLst>
          </p:cNvPr>
          <p:cNvSpPr/>
          <p:nvPr userDrawn="1"/>
        </p:nvSpPr>
        <p:spPr>
          <a:xfrm>
            <a:off x="597456" y="3421626"/>
            <a:ext cx="10986811" cy="253672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9" name="Picture 8">
            <a:extLst>
              <a:ext uri="{FF2B5EF4-FFF2-40B4-BE49-F238E27FC236}">
                <a16:creationId xmlns:a16="http://schemas.microsoft.com/office/drawing/2014/main" id="{F50B6984-8908-9571-4E56-171B1F7BCF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10401" y="1228543"/>
            <a:ext cx="7902353" cy="1079807"/>
          </a:xfrm>
          <a:prstGeom prst="rect">
            <a:avLst/>
          </a:prstGeom>
        </p:spPr>
      </p:pic>
    </p:spTree>
    <p:extLst>
      <p:ext uri="{BB962C8B-B14F-4D97-AF65-F5344CB8AC3E}">
        <p14:creationId xmlns:p14="http://schemas.microsoft.com/office/powerpoint/2010/main" val="962756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768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3/13/2023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571740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5922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82877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25531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542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3/13/2023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
        <p:nvSpPr>
          <p:cNvPr id="8" name="Rectangle 7">
            <a:extLst>
              <a:ext uri="{FF2B5EF4-FFF2-40B4-BE49-F238E27FC236}">
                <a16:creationId xmlns:a16="http://schemas.microsoft.com/office/drawing/2014/main" id="{7859DF68-06B4-610F-6DEF-8ABA9B0BF9A1}"/>
              </a:ext>
            </a:extLst>
          </p:cNvPr>
          <p:cNvSpPr>
            <a:spLocks noChangeAspect="1"/>
          </p:cNvSpPr>
          <p:nvPr userDrawn="1"/>
        </p:nvSpPr>
        <p:spPr>
          <a:xfrm>
            <a:off x="603530" y="5141973"/>
            <a:ext cx="10984943"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03515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4_Title Slide">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8243256" y="4145939"/>
            <a:ext cx="3718620" cy="2474849"/>
          </a:xfrm>
          <a:prstGeom prst="rect">
            <a:avLst/>
          </a:prstGeom>
        </p:spPr>
      </p:pic>
      <p:sp>
        <p:nvSpPr>
          <p:cNvPr id="7" name="Rectangle 6"/>
          <p:cNvSpPr>
            <a:spLocks/>
          </p:cNvSpPr>
          <p:nvPr/>
        </p:nvSpPr>
        <p:spPr>
          <a:xfrm>
            <a:off x="230124" y="242611"/>
            <a:ext cx="11731752" cy="3657600"/>
          </a:xfrm>
          <a:prstGeom prst="rect">
            <a:avLst/>
          </a:prstGeom>
          <a:solidFill>
            <a:srgbClr val="C8C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noFill/>
            </a:endParaRPr>
          </a:p>
        </p:txBody>
      </p:sp>
      <p:sp>
        <p:nvSpPr>
          <p:cNvPr id="10" name="Title 1"/>
          <p:cNvSpPr>
            <a:spLocks noGrp="1"/>
          </p:cNvSpPr>
          <p:nvPr>
            <p:ph type="ctrTitle"/>
          </p:nvPr>
        </p:nvSpPr>
        <p:spPr>
          <a:xfrm>
            <a:off x="643467" y="2425700"/>
            <a:ext cx="10363200" cy="635000"/>
          </a:xfrm>
        </p:spPr>
        <p:txBody>
          <a:bodyPr>
            <a:no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11" name="Subtitle 2"/>
          <p:cNvSpPr>
            <a:spLocks noGrp="1"/>
          </p:cNvSpPr>
          <p:nvPr>
            <p:ph type="subTitle" idx="1"/>
          </p:nvPr>
        </p:nvSpPr>
        <p:spPr>
          <a:xfrm>
            <a:off x="643467" y="3141784"/>
            <a:ext cx="10363200" cy="553917"/>
          </a:xfrm>
        </p:spPr>
        <p:txBody>
          <a:bodyPr>
            <a:normAutofit/>
          </a:bodyPr>
          <a:lstStyle>
            <a:lvl1pPr marL="0" indent="0" algn="l">
              <a:buNone/>
              <a:defRPr sz="2400" b="0" i="0">
                <a:solidFill>
                  <a:schemeClr val="tx1">
                    <a:lumMod val="75000"/>
                    <a:lumOff val="25000"/>
                  </a:schemeClr>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2" name="TextBox 21"/>
          <p:cNvSpPr txBox="1"/>
          <p:nvPr/>
        </p:nvSpPr>
        <p:spPr>
          <a:xfrm>
            <a:off x="13537580" y="5151863"/>
            <a:ext cx="184731" cy="369332"/>
          </a:xfrm>
          <a:prstGeom prst="rect">
            <a:avLst/>
          </a:prstGeom>
          <a:noFill/>
        </p:spPr>
        <p:txBody>
          <a:bodyPr wrap="none" rtlCol="0">
            <a:spAutoFit/>
          </a:bodyPr>
          <a:lstStyle/>
          <a:p>
            <a:endParaRPr lang="en-US"/>
          </a:p>
        </p:txBody>
      </p:sp>
      <p:pic>
        <p:nvPicPr>
          <p:cNvPr id="14" name="Picture 13"/>
          <p:cNvPicPr>
            <a:picLocks noChangeAspect="1"/>
          </p:cNvPicPr>
          <p:nvPr/>
        </p:nvPicPr>
        <p:blipFill>
          <a:blip r:embed="rId3"/>
          <a:stretch>
            <a:fillRect/>
          </a:stretch>
        </p:blipFill>
        <p:spPr>
          <a:xfrm>
            <a:off x="3204413" y="4147204"/>
            <a:ext cx="2687857" cy="2472321"/>
          </a:xfrm>
          <a:prstGeom prst="rect">
            <a:avLst/>
          </a:prstGeom>
        </p:spPr>
      </p:pic>
      <p:pic>
        <p:nvPicPr>
          <p:cNvPr id="15" name="Picture 14"/>
          <p:cNvPicPr>
            <a:picLocks noChangeAspect="1"/>
          </p:cNvPicPr>
          <p:nvPr/>
        </p:nvPicPr>
        <p:blipFill>
          <a:blip r:embed="rId4"/>
          <a:stretch>
            <a:fillRect/>
          </a:stretch>
        </p:blipFill>
        <p:spPr>
          <a:xfrm flipH="1">
            <a:off x="6121339" y="4144478"/>
            <a:ext cx="1855154" cy="2477774"/>
          </a:xfrm>
          <a:prstGeom prst="rect">
            <a:avLst/>
          </a:prstGeom>
        </p:spPr>
      </p:pic>
      <p:pic>
        <p:nvPicPr>
          <p:cNvPr id="19" name="Picture 18"/>
          <p:cNvPicPr>
            <a:picLocks noChangeAspect="1"/>
          </p:cNvPicPr>
          <p:nvPr/>
        </p:nvPicPr>
        <p:blipFill>
          <a:blip r:embed="rId5"/>
          <a:stretch>
            <a:fillRect/>
          </a:stretch>
        </p:blipFill>
        <p:spPr>
          <a:xfrm>
            <a:off x="230124" y="4144203"/>
            <a:ext cx="2745221" cy="2478324"/>
          </a:xfrm>
          <a:prstGeom prst="rect">
            <a:avLst/>
          </a:prstGeom>
        </p:spPr>
      </p:pic>
      <p:pic>
        <p:nvPicPr>
          <p:cNvPr id="16" name="Picture 15"/>
          <p:cNvPicPr>
            <a:picLocks noChangeAspect="1"/>
          </p:cNvPicPr>
          <p:nvPr/>
        </p:nvPicPr>
        <p:blipFill>
          <a:blip r:embed="rId6"/>
          <a:stretch>
            <a:fillRect/>
          </a:stretch>
        </p:blipFill>
        <p:spPr>
          <a:xfrm>
            <a:off x="489360" y="727826"/>
            <a:ext cx="5733117" cy="1296590"/>
          </a:xfrm>
          <a:prstGeom prst="rect">
            <a:avLst/>
          </a:prstGeom>
        </p:spPr>
      </p:pic>
      <p:sp>
        <p:nvSpPr>
          <p:cNvPr id="17" name="Rectangle 16"/>
          <p:cNvSpPr/>
          <p:nvPr/>
        </p:nvSpPr>
        <p:spPr>
          <a:xfrm>
            <a:off x="230124" y="228600"/>
            <a:ext cx="11731752" cy="478921"/>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8" name="Picture 1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34311" y="350952"/>
            <a:ext cx="5865272" cy="273409"/>
          </a:xfrm>
          <a:prstGeom prst="rect">
            <a:avLst/>
          </a:prstGeom>
        </p:spPr>
      </p:pic>
    </p:spTree>
    <p:extLst>
      <p:ext uri="{BB962C8B-B14F-4D97-AF65-F5344CB8AC3E}">
        <p14:creationId xmlns:p14="http://schemas.microsoft.com/office/powerpoint/2010/main" val="1127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1397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31992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3/13/2023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17465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8601" y="228600"/>
            <a:ext cx="11734798" cy="640079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21901" y="532923"/>
            <a:ext cx="795528" cy="920496"/>
          </a:xfrm>
          <a:prstGeom prst="rect">
            <a:avLst/>
          </a:prstGeom>
        </p:spPr>
      </p:pic>
      <p:sp>
        <p:nvSpPr>
          <p:cNvPr id="2" name="Title 1"/>
          <p:cNvSpPr>
            <a:spLocks noGrp="1"/>
          </p:cNvSpPr>
          <p:nvPr>
            <p:ph type="ctrTitle"/>
          </p:nvPr>
        </p:nvSpPr>
        <p:spPr>
          <a:xfrm>
            <a:off x="643467" y="843017"/>
            <a:ext cx="10363200" cy="635000"/>
          </a:xfrm>
        </p:spPr>
        <p:txBody>
          <a:bodyPr>
            <a:noAutofit/>
          </a:bodyPr>
          <a:lstStyle>
            <a:lvl1pPr>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43467" y="1559101"/>
            <a:ext cx="10363200" cy="553917"/>
          </a:xfrm>
        </p:spPr>
        <p:txBody>
          <a:bodyPr/>
          <a:lstStyle>
            <a:lvl1pPr marL="0" indent="0" algn="l">
              <a:buNone/>
              <a:defRPr b="0" i="0">
                <a:solidFill>
                  <a:srgbClr val="FFFFFF"/>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20464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6_Title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8600" y="228600"/>
            <a:ext cx="11734800" cy="640079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21901" y="532923"/>
            <a:ext cx="795528" cy="920496"/>
          </a:xfrm>
          <a:prstGeom prst="rect">
            <a:avLst/>
          </a:prstGeom>
        </p:spPr>
      </p:pic>
      <p:sp>
        <p:nvSpPr>
          <p:cNvPr id="2" name="Title 1"/>
          <p:cNvSpPr>
            <a:spLocks noGrp="1"/>
          </p:cNvSpPr>
          <p:nvPr>
            <p:ph type="ctrTitle"/>
          </p:nvPr>
        </p:nvSpPr>
        <p:spPr>
          <a:xfrm>
            <a:off x="643467" y="843017"/>
            <a:ext cx="10363200" cy="635000"/>
          </a:xfrm>
        </p:spPr>
        <p:txBody>
          <a:bodyPr>
            <a:noAutofit/>
          </a:bodyPr>
          <a:lstStyle>
            <a:lvl1pPr>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43467" y="1559101"/>
            <a:ext cx="10363200" cy="553917"/>
          </a:xfrm>
        </p:spPr>
        <p:txBody>
          <a:bodyPr/>
          <a:lstStyle>
            <a:lvl1pPr marL="0" indent="0" algn="l">
              <a:buNone/>
              <a:defRPr b="0" i="0">
                <a:solidFill>
                  <a:srgbClr val="FFFFFF"/>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86573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7_Title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8601" y="228600"/>
            <a:ext cx="11734798" cy="640079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21901" y="532923"/>
            <a:ext cx="795528" cy="920496"/>
          </a:xfrm>
          <a:prstGeom prst="rect">
            <a:avLst/>
          </a:prstGeom>
        </p:spPr>
      </p:pic>
      <p:sp>
        <p:nvSpPr>
          <p:cNvPr id="2" name="Title 1"/>
          <p:cNvSpPr>
            <a:spLocks noGrp="1"/>
          </p:cNvSpPr>
          <p:nvPr>
            <p:ph type="ctrTitle"/>
          </p:nvPr>
        </p:nvSpPr>
        <p:spPr>
          <a:xfrm>
            <a:off x="643467" y="843017"/>
            <a:ext cx="10363200" cy="635000"/>
          </a:xfrm>
        </p:spPr>
        <p:txBody>
          <a:bodyPr>
            <a:noAutofit/>
          </a:bodyPr>
          <a:lstStyle>
            <a:lvl1pPr>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43467" y="1559101"/>
            <a:ext cx="10363200" cy="553917"/>
          </a:xfrm>
        </p:spPr>
        <p:txBody>
          <a:bodyPr/>
          <a:lstStyle>
            <a:lvl1pPr marL="0" indent="0" algn="l">
              <a:buNone/>
              <a:defRPr b="0" i="0">
                <a:solidFill>
                  <a:srgbClr val="FFFFFF"/>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8772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8600" y="228600"/>
            <a:ext cx="11734800" cy="640079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21901" y="532923"/>
            <a:ext cx="795528" cy="920496"/>
          </a:xfrm>
          <a:prstGeom prst="rect">
            <a:avLst/>
          </a:prstGeom>
        </p:spPr>
      </p:pic>
      <p:sp>
        <p:nvSpPr>
          <p:cNvPr id="2" name="Title 1"/>
          <p:cNvSpPr>
            <a:spLocks noGrp="1"/>
          </p:cNvSpPr>
          <p:nvPr>
            <p:ph type="ctrTitle"/>
          </p:nvPr>
        </p:nvSpPr>
        <p:spPr>
          <a:xfrm>
            <a:off x="643467" y="532923"/>
            <a:ext cx="10363200" cy="635000"/>
          </a:xfrm>
        </p:spPr>
        <p:txBody>
          <a:bodyPr>
            <a:noAutofit/>
          </a:bodyPr>
          <a:lstStyle>
            <a:lvl1pPr>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43467" y="1249007"/>
            <a:ext cx="10363200" cy="553917"/>
          </a:xfrm>
        </p:spPr>
        <p:txBody>
          <a:bodyPr/>
          <a:lstStyle>
            <a:lvl1pPr marL="0" indent="0" algn="l">
              <a:buNone/>
              <a:defRPr b="0" i="0">
                <a:solidFill>
                  <a:srgbClr val="FFFFFF"/>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7898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28600" y="228600"/>
            <a:ext cx="11734800" cy="64008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21901" y="532923"/>
            <a:ext cx="795528" cy="920496"/>
          </a:xfrm>
          <a:prstGeom prst="rect">
            <a:avLst/>
          </a:prstGeom>
        </p:spPr>
      </p:pic>
      <p:sp>
        <p:nvSpPr>
          <p:cNvPr id="2" name="Title 1"/>
          <p:cNvSpPr>
            <a:spLocks noGrp="1"/>
          </p:cNvSpPr>
          <p:nvPr>
            <p:ph type="ctrTitle"/>
          </p:nvPr>
        </p:nvSpPr>
        <p:spPr>
          <a:xfrm>
            <a:off x="643467" y="843017"/>
            <a:ext cx="10363200" cy="635000"/>
          </a:xfrm>
        </p:spPr>
        <p:txBody>
          <a:bodyPr>
            <a:noAutofit/>
          </a:bodyPr>
          <a:lstStyle>
            <a:lvl1pPr>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43467" y="1559101"/>
            <a:ext cx="10363200" cy="553917"/>
          </a:xfrm>
        </p:spPr>
        <p:txBody>
          <a:bodyPr/>
          <a:lstStyle>
            <a:lvl1pPr marL="0" indent="0" algn="l">
              <a:buNone/>
              <a:defRPr b="0" i="0">
                <a:solidFill>
                  <a:srgbClr val="FFFFFF"/>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21407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28182" y="228600"/>
            <a:ext cx="11735218" cy="640079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21901" y="532923"/>
            <a:ext cx="795528" cy="920496"/>
          </a:xfrm>
          <a:prstGeom prst="rect">
            <a:avLst/>
          </a:prstGeom>
        </p:spPr>
      </p:pic>
      <p:sp>
        <p:nvSpPr>
          <p:cNvPr id="2" name="Title 1"/>
          <p:cNvSpPr>
            <a:spLocks noGrp="1"/>
          </p:cNvSpPr>
          <p:nvPr>
            <p:ph type="ctrTitle"/>
          </p:nvPr>
        </p:nvSpPr>
        <p:spPr>
          <a:xfrm>
            <a:off x="643467" y="843017"/>
            <a:ext cx="10363200" cy="635000"/>
          </a:xfr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43467" y="1559101"/>
            <a:ext cx="10363200" cy="553917"/>
          </a:xfrm>
        </p:spPr>
        <p:txBody>
          <a:bodyPr/>
          <a:lstStyle>
            <a:lvl1pPr marL="0" indent="0" algn="l">
              <a:buNone/>
              <a:defRPr b="0" i="0">
                <a:solidFill>
                  <a:srgbClr val="FFFFFF"/>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8578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6.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12192000" cy="914400"/>
          </a:xfrm>
          <a:prstGeom prst="rect">
            <a:avLst/>
          </a:prstGeom>
          <a:solidFill>
            <a:srgbClr val="A514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noFill/>
            </a:endParaRPr>
          </a:p>
        </p:txBody>
      </p:sp>
      <p:cxnSp>
        <p:nvCxnSpPr>
          <p:cNvPr id="9" name="Straight Connector 8"/>
          <p:cNvCxnSpPr/>
          <p:nvPr/>
        </p:nvCxnSpPr>
        <p:spPr>
          <a:xfrm>
            <a:off x="663787" y="6421120"/>
            <a:ext cx="11042444" cy="0"/>
          </a:xfrm>
          <a:prstGeom prst="line">
            <a:avLst/>
          </a:prstGeom>
          <a:ln>
            <a:solidFill>
              <a:srgbClr val="A51417"/>
            </a:solidFill>
          </a:ln>
        </p:spPr>
        <p:style>
          <a:lnRef idx="1">
            <a:schemeClr val="dk1"/>
          </a:lnRef>
          <a:fillRef idx="0">
            <a:schemeClr val="dk1"/>
          </a:fillRef>
          <a:effectRef idx="0">
            <a:schemeClr val="dk1"/>
          </a:effectRef>
          <a:fontRef idx="minor">
            <a:schemeClr val="tx1"/>
          </a:fontRef>
        </p:style>
      </p:cxnSp>
      <p:sp>
        <p:nvSpPr>
          <p:cNvPr id="2" name="Title Placeholder 1"/>
          <p:cNvSpPr>
            <a:spLocks noGrp="1"/>
          </p:cNvSpPr>
          <p:nvPr>
            <p:ph type="title"/>
          </p:nvPr>
        </p:nvSpPr>
        <p:spPr>
          <a:xfrm>
            <a:off x="609600" y="1070660"/>
            <a:ext cx="10972800" cy="6048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955801"/>
            <a:ext cx="10972800" cy="3975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496051"/>
            <a:ext cx="2844800" cy="365125"/>
          </a:xfrm>
          <a:prstGeom prst="rect">
            <a:avLst/>
          </a:prstGeom>
        </p:spPr>
        <p:txBody>
          <a:bodyPr vert="horz" lIns="91440" tIns="45720" rIns="91440" bIns="45720" rtlCol="0" anchor="ctr"/>
          <a:lstStyle>
            <a:lvl1pPr algn="l">
              <a:defRPr sz="1200" b="0" i="0">
                <a:solidFill>
                  <a:srgbClr val="6C7373"/>
                </a:solidFill>
                <a:latin typeface="Arial" charset="0"/>
                <a:ea typeface="Arial" charset="0"/>
                <a:cs typeface="Arial" charset="0"/>
              </a:defRPr>
            </a:lvl1pPr>
          </a:lstStyle>
          <a:p>
            <a:fld id="{E460484F-F867-4678-BD56-73614C8F3AEC}" type="datetimeFigureOut">
              <a:rPr lang="en-US" smtClean="0"/>
              <a:t>3/13/2023</a:t>
            </a:fld>
            <a:endParaRPr lang="en-US"/>
          </a:p>
        </p:txBody>
      </p:sp>
      <p:sp>
        <p:nvSpPr>
          <p:cNvPr id="5" name="Footer Placeholder 4"/>
          <p:cNvSpPr>
            <a:spLocks noGrp="1"/>
          </p:cNvSpPr>
          <p:nvPr>
            <p:ph type="ftr" sz="quarter" idx="3"/>
          </p:nvPr>
        </p:nvSpPr>
        <p:spPr>
          <a:xfrm>
            <a:off x="4165600" y="6496051"/>
            <a:ext cx="3860800" cy="365125"/>
          </a:xfrm>
          <a:prstGeom prst="rect">
            <a:avLst/>
          </a:prstGeom>
        </p:spPr>
        <p:txBody>
          <a:bodyPr vert="horz" lIns="91440" tIns="45720" rIns="91440" bIns="45720" rtlCol="0" anchor="ctr"/>
          <a:lstStyle>
            <a:lvl1pPr algn="ctr">
              <a:defRPr sz="1200" b="0" i="0">
                <a:solidFill>
                  <a:srgbClr val="6C7373"/>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8737600" y="6496051"/>
            <a:ext cx="2844800" cy="365125"/>
          </a:xfrm>
          <a:prstGeom prst="rect">
            <a:avLst/>
          </a:prstGeom>
        </p:spPr>
        <p:txBody>
          <a:bodyPr vert="horz" lIns="91440" tIns="45720" rIns="91440" bIns="45720" rtlCol="0" anchor="ctr"/>
          <a:lstStyle>
            <a:lvl1pPr algn="r">
              <a:defRPr sz="1200" b="0" i="0">
                <a:solidFill>
                  <a:srgbClr val="6C7373"/>
                </a:solidFill>
                <a:latin typeface="Arial" charset="0"/>
                <a:ea typeface="Arial" charset="0"/>
                <a:cs typeface="Arial" charset="0"/>
              </a:defRPr>
            </a:lvl1pPr>
          </a:lstStyle>
          <a:p>
            <a:fld id="{8A997E8F-0435-43DB-9A22-5EE671B4F21B}" type="slidenum">
              <a:rPr lang="en-US" smtClean="0"/>
              <a:t>‹#›</a:t>
            </a:fld>
            <a:endParaRPr lang="en-US"/>
          </a:p>
        </p:txBody>
      </p:sp>
      <p:pic>
        <p:nvPicPr>
          <p:cNvPr id="13" name="Picture 12"/>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210580" y="1"/>
            <a:ext cx="4043185" cy="914400"/>
          </a:xfrm>
          <a:prstGeom prst="rect">
            <a:avLst/>
          </a:prstGeom>
        </p:spPr>
      </p:pic>
    </p:spTree>
    <p:extLst>
      <p:ext uri="{BB962C8B-B14F-4D97-AF65-F5344CB8AC3E}">
        <p14:creationId xmlns:p14="http://schemas.microsoft.com/office/powerpoint/2010/main" val="1680874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200" kern="1200">
          <a:solidFill>
            <a:srgbClr val="A51417"/>
          </a:solidFill>
          <a:latin typeface="Times New Roman" charset="0"/>
          <a:ea typeface="Times New Roman" charset="0"/>
          <a:cs typeface="Times New Roman" charset="0"/>
        </a:defRPr>
      </a:lvl1pPr>
    </p:titleStyle>
    <p:bodyStyle>
      <a:lvl1pPr marL="342900" indent="-342900" algn="l" defTabSz="457200" rtl="0" eaLnBrk="1" latinLnBrk="0" hangingPunct="1">
        <a:spcBef>
          <a:spcPct val="20000"/>
        </a:spcBef>
        <a:buFont typeface="Arial"/>
        <a:buChar char="•"/>
        <a:defRPr sz="2400" b="0" i="0" kern="1200">
          <a:solidFill>
            <a:srgbClr val="6C7373"/>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800" b="0" i="0" kern="1200">
          <a:solidFill>
            <a:srgbClr val="6C7373"/>
          </a:solidFill>
          <a:latin typeface="Arial" charset="0"/>
          <a:ea typeface="Arial" charset="0"/>
          <a:cs typeface="Arial" charset="0"/>
        </a:defRPr>
      </a:lvl2pPr>
      <a:lvl3pPr marL="1143000" indent="-228600" algn="l" defTabSz="457200" rtl="0" eaLnBrk="1" latinLnBrk="0" hangingPunct="1">
        <a:spcBef>
          <a:spcPct val="20000"/>
        </a:spcBef>
        <a:buFont typeface="Arial"/>
        <a:buChar char="•"/>
        <a:defRPr sz="2400" b="0" i="0" kern="1200">
          <a:solidFill>
            <a:srgbClr val="6C7373"/>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2000" b="0" i="0" kern="1200">
          <a:solidFill>
            <a:srgbClr val="6C7373"/>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2000" b="0" i="0" kern="1200">
          <a:solidFill>
            <a:srgbClr val="6C7373"/>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EED4B-543F-FD4A-AAA5-36CD5846FFDD}"/>
              </a:ext>
            </a:extLst>
          </p:cNvPr>
          <p:cNvSpPr/>
          <p:nvPr/>
        </p:nvSpPr>
        <p:spPr>
          <a:xfrm>
            <a:off x="-1" y="6335795"/>
            <a:ext cx="12217481" cy="53354"/>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09600" y="652129"/>
            <a:ext cx="10972800" cy="6048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537270"/>
            <a:ext cx="10972800" cy="4380930"/>
          </a:xfrm>
          <a:prstGeom prst="rect">
            <a:avLst/>
          </a:prstGeom>
        </p:spPr>
        <p:txBody>
          <a:bodyPr vert="horz" lIns="91440" tIns="45720" rIns="91440" bIns="45720" rtlCol="0">
            <a:normAutofit/>
          </a:bodyPr>
          <a:lstStyle/>
          <a:p>
            <a:pPr lvl="0"/>
            <a:r>
              <a:rPr lang="en-US" dirty="0"/>
              <a:t>Click to edit Master text styles</a:t>
            </a:r>
          </a:p>
        </p:txBody>
      </p:sp>
      <p:sp>
        <p:nvSpPr>
          <p:cNvPr id="9" name="Rectangle 8">
            <a:extLst>
              <a:ext uri="{FF2B5EF4-FFF2-40B4-BE49-F238E27FC236}">
                <a16:creationId xmlns:a16="http://schemas.microsoft.com/office/drawing/2014/main" id="{D10C7474-DD12-4449-A9BF-B199843FA235}"/>
              </a:ext>
            </a:extLst>
          </p:cNvPr>
          <p:cNvSpPr>
            <a:spLocks/>
          </p:cNvSpPr>
          <p:nvPr/>
        </p:nvSpPr>
        <p:spPr>
          <a:xfrm>
            <a:off x="-2107" y="1"/>
            <a:ext cx="12192000" cy="330199"/>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lumMod val="65000"/>
                  <a:lumOff val="35000"/>
                </a:schemeClr>
              </a:solidFill>
            </a:endParaRPr>
          </a:p>
        </p:txBody>
      </p:sp>
    </p:spTree>
    <p:extLst>
      <p:ext uri="{BB962C8B-B14F-4D97-AF65-F5344CB8AC3E}">
        <p14:creationId xmlns:p14="http://schemas.microsoft.com/office/powerpoint/2010/main" val="481012685"/>
      </p:ext>
    </p:extLst>
  </p:cSld>
  <p:clrMap bg1="lt1" tx1="dk1" bg2="lt2" tx2="dk2" accent1="accent1" accent2="accent2" accent3="accent3" accent4="accent4" accent5="accent5" accent6="accent6" hlink="hlink" folHlink="folHlink"/>
  <p:sldLayoutIdLst>
    <p:sldLayoutId id="214748368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200" kern="1200">
          <a:solidFill>
            <a:srgbClr val="A51417"/>
          </a:solidFill>
          <a:latin typeface="Times New Roman" charset="0"/>
          <a:ea typeface="Times New Roman" charset="0"/>
          <a:cs typeface="Times New Roman" charset="0"/>
        </a:defRPr>
      </a:lvl1pPr>
    </p:titleStyle>
    <p:bodyStyle>
      <a:lvl1pPr marL="0" indent="0" algn="l" defTabSz="457200" rtl="0" eaLnBrk="1" latinLnBrk="0" hangingPunct="1">
        <a:spcBef>
          <a:spcPct val="20000"/>
        </a:spcBef>
        <a:buFont typeface="Arial"/>
        <a:buNone/>
        <a:defRPr sz="1800" b="0" i="0" kern="1200">
          <a:solidFill>
            <a:srgbClr val="6C7373"/>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400" b="0" i="0" kern="1200">
          <a:solidFill>
            <a:srgbClr val="6C7373"/>
          </a:solidFill>
          <a:latin typeface="Arial" charset="0"/>
          <a:ea typeface="Arial" charset="0"/>
          <a:cs typeface="Arial" charset="0"/>
        </a:defRPr>
      </a:lvl2pPr>
      <a:lvl3pPr marL="1143000" indent="-228600" algn="l" defTabSz="457200" rtl="0" eaLnBrk="1" latinLnBrk="0" hangingPunct="1">
        <a:spcBef>
          <a:spcPct val="20000"/>
        </a:spcBef>
        <a:buFont typeface="Arial"/>
        <a:buChar char="•"/>
        <a:defRPr sz="2000" b="0" i="0" kern="1200">
          <a:solidFill>
            <a:srgbClr val="6C7373"/>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1800" b="0" i="0" kern="1200">
          <a:solidFill>
            <a:srgbClr val="6C7373"/>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1800" b="0" i="0" kern="1200">
          <a:solidFill>
            <a:srgbClr val="6C7373"/>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3/13/2023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EC958584-4D1C-4322-64B5-92D755CC66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4925" y="6051462"/>
            <a:ext cx="1186404" cy="332876"/>
          </a:xfrm>
          <a:prstGeom prst="rect">
            <a:avLst/>
          </a:prstGeom>
        </p:spPr>
      </p:pic>
    </p:spTree>
    <p:extLst>
      <p:ext uri="{BB962C8B-B14F-4D97-AF65-F5344CB8AC3E}">
        <p14:creationId xmlns:p14="http://schemas.microsoft.com/office/powerpoint/2010/main" val="117184482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1093/her/cyac021" TargetMode="External"/><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chart" Target="../charts/char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chart" Target="../charts/char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hyperlink" Target="https://doi.org/10.1093/her/cyac021"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ctrTitle"/>
          </p:nvPr>
        </p:nvSpPr>
        <p:spPr>
          <a:xfrm>
            <a:off x="477282" y="3772235"/>
            <a:ext cx="10993549" cy="1475013"/>
          </a:xfrm>
        </p:spPr>
        <p:txBody>
          <a:bodyPr>
            <a:normAutofit/>
          </a:bodyPr>
          <a:lstStyle/>
          <a:p>
            <a:pPr eaLnBrk="1" hangingPunct="1"/>
            <a:r>
              <a:rPr lang="en-US" altLang="en-US" cap="none" dirty="0">
                <a:solidFill>
                  <a:schemeClr val="accent3">
                    <a:lumMod val="60000"/>
                    <a:lumOff val="40000"/>
                  </a:schemeClr>
                </a:solidFill>
              </a:rPr>
              <a:t>Webinar: Teaching Leadership &amp; Management</a:t>
            </a:r>
          </a:p>
        </p:txBody>
      </p:sp>
      <p:sp>
        <p:nvSpPr>
          <p:cNvPr id="2" name="Subtitle 1"/>
          <p:cNvSpPr>
            <a:spLocks noGrp="1"/>
          </p:cNvSpPr>
          <p:nvPr>
            <p:ph type="subTitle" idx="1"/>
          </p:nvPr>
        </p:nvSpPr>
        <p:spPr>
          <a:xfrm>
            <a:off x="599227" y="5508809"/>
            <a:ext cx="10993546" cy="590321"/>
          </a:xfrm>
        </p:spPr>
        <p:txBody>
          <a:bodyPr/>
          <a:lstStyle/>
          <a:p>
            <a:r>
              <a:rPr lang="en-US" cap="none" dirty="0">
                <a:solidFill>
                  <a:schemeClr val="accent3">
                    <a:lumMod val="60000"/>
                    <a:lumOff val="40000"/>
                  </a:schemeClr>
                </a:solidFill>
              </a:rPr>
              <a:t>March 2023</a:t>
            </a:r>
          </a:p>
        </p:txBody>
      </p:sp>
    </p:spTree>
    <p:extLst>
      <p:ext uri="{BB962C8B-B14F-4D97-AF65-F5344CB8AC3E}">
        <p14:creationId xmlns:p14="http://schemas.microsoft.com/office/powerpoint/2010/main" val="4086126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251" y="821929"/>
            <a:ext cx="10972800" cy="711649"/>
          </a:xfrm>
        </p:spPr>
        <p:txBody>
          <a:bodyPr>
            <a:normAutofit/>
          </a:bodyPr>
          <a:lstStyle/>
          <a:p>
            <a:r>
              <a:rPr lang="en-US" dirty="0"/>
              <a:t>Competencies of Leadership to Prevent </a:t>
            </a:r>
            <a:r>
              <a:rPr lang="en-US" dirty="0" err="1"/>
              <a:t>Mis</a:t>
            </a:r>
            <a:r>
              <a:rPr lang="en-US" dirty="0"/>
              <a:t>-Implementation</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3772" t="27778" r="4957" b="9004"/>
          <a:stretch/>
        </p:blipFill>
        <p:spPr>
          <a:xfrm>
            <a:off x="109929" y="1533578"/>
            <a:ext cx="11969444" cy="4646343"/>
          </a:xfrm>
          <a:prstGeom prst="rect">
            <a:avLst/>
          </a:prstGeom>
        </p:spPr>
      </p:pic>
      <p:sp>
        <p:nvSpPr>
          <p:cNvPr id="4" name="TextBox 3">
            <a:extLst>
              <a:ext uri="{FF2B5EF4-FFF2-40B4-BE49-F238E27FC236}">
                <a16:creationId xmlns:a16="http://schemas.microsoft.com/office/drawing/2014/main" id="{45055CE8-8346-EB5A-5BB7-8E4E1DBA02A3}"/>
              </a:ext>
            </a:extLst>
          </p:cNvPr>
          <p:cNvSpPr txBox="1"/>
          <p:nvPr/>
        </p:nvSpPr>
        <p:spPr>
          <a:xfrm>
            <a:off x="803847" y="6390182"/>
            <a:ext cx="111301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mn-lt"/>
                <a:cs typeface="+mn-lt"/>
              </a:rPr>
              <a:t>Sarah Moreland-Russell, et al., Leading the way: competencies of leadership to prevent mis-implementation of public health programs, </a:t>
            </a:r>
            <a:r>
              <a:rPr lang="en-US" sz="1400" i="1" dirty="0">
                <a:ea typeface="+mn-lt"/>
                <a:cs typeface="+mn-lt"/>
              </a:rPr>
              <a:t>Health Education Research</a:t>
            </a:r>
            <a:r>
              <a:rPr lang="en-US" sz="1400" dirty="0">
                <a:ea typeface="+mn-lt"/>
                <a:cs typeface="+mn-lt"/>
              </a:rPr>
              <a:t>, Volume 37, Issue 5, October 2022, Pages 279–291, </a:t>
            </a:r>
            <a:r>
              <a:rPr lang="en-US" sz="1400" dirty="0">
                <a:ea typeface="+mn-lt"/>
                <a:cs typeface="+mn-lt"/>
                <a:hlinkClick r:id="rId3"/>
              </a:rPr>
              <a:t>https://doi.org/10.1093/her/cyac021</a:t>
            </a:r>
            <a:endParaRPr lang="en-US" sz="1400"/>
          </a:p>
        </p:txBody>
      </p:sp>
    </p:spTree>
    <p:extLst>
      <p:ext uri="{BB962C8B-B14F-4D97-AF65-F5344CB8AC3E}">
        <p14:creationId xmlns:p14="http://schemas.microsoft.com/office/powerpoint/2010/main" val="105117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69" y="826614"/>
            <a:ext cx="10972800" cy="604838"/>
          </a:xfrm>
        </p:spPr>
        <p:txBody>
          <a:bodyPr/>
          <a:lstStyle/>
          <a:p>
            <a:r>
              <a:rPr lang="en-US" dirty="0"/>
              <a:t>Parallel literature on core leadership attributes in PH agencies</a:t>
            </a:r>
          </a:p>
        </p:txBody>
      </p:sp>
      <p:sp>
        <p:nvSpPr>
          <p:cNvPr id="6" name="TextBox 5">
            <a:extLst>
              <a:ext uri="{FF2B5EF4-FFF2-40B4-BE49-F238E27FC236}">
                <a16:creationId xmlns:a16="http://schemas.microsoft.com/office/drawing/2014/main" id="{7AFC8382-3037-B993-4093-4776CF31E5AA}"/>
              </a:ext>
            </a:extLst>
          </p:cNvPr>
          <p:cNvSpPr txBox="1"/>
          <p:nvPr/>
        </p:nvSpPr>
        <p:spPr>
          <a:xfrm>
            <a:off x="386861" y="6396335"/>
            <a:ext cx="11805139" cy="461665"/>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Hu H, Allen P, Yan Y, Reis RS, Jacob RR, Brownson RC. Organizational Supports for Research Evidence Use in State Public Health Agencies: A Latent Class Analysis.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J Public Health </a:t>
            </a:r>
            <a:r>
              <a:rPr lang="en-US" sz="1200" i="1" dirty="0" err="1">
                <a:effectLst/>
                <a:latin typeface="Calibri" panose="020F0502020204030204" pitchFamily="34" charset="0"/>
                <a:ea typeface="Calibri" panose="020F0502020204030204" pitchFamily="34" charset="0"/>
                <a:cs typeface="Times New Roman" panose="02020603050405020304" pitchFamily="18" charset="0"/>
              </a:rPr>
              <a:t>Manag</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r>
              <a:rPr lang="en-US" sz="1200" i="1" dirty="0" err="1">
                <a:effectLst/>
                <a:latin typeface="Calibri" panose="020F0502020204030204" pitchFamily="34" charset="0"/>
                <a:ea typeface="Calibri" panose="020F0502020204030204" pitchFamily="34" charset="0"/>
                <a:cs typeface="Times New Roman" panose="02020603050405020304" pitchFamily="18" charset="0"/>
              </a:rPr>
              <a:t>Pract</a:t>
            </a:r>
            <a:r>
              <a:rPr lang="en-US" sz="1200" dirty="0">
                <a:effectLst/>
                <a:latin typeface="Calibri" panose="020F0502020204030204" pitchFamily="34" charset="0"/>
                <a:ea typeface="Calibri" panose="020F0502020204030204" pitchFamily="34" charset="0"/>
                <a:cs typeface="Times New Roman" panose="02020603050405020304" pitchFamily="18" charset="0"/>
              </a:rPr>
              <a:t>. Jul/Aug 2019;25(4):373-381.</a:t>
            </a:r>
            <a:endParaRPr lang="en-US" sz="1200" dirty="0"/>
          </a:p>
        </p:txBody>
      </p:sp>
      <p:pic>
        <p:nvPicPr>
          <p:cNvPr id="8" name="Picture 7">
            <a:extLst>
              <a:ext uri="{FF2B5EF4-FFF2-40B4-BE49-F238E27FC236}">
                <a16:creationId xmlns:a16="http://schemas.microsoft.com/office/drawing/2014/main" id="{DF801DB1-EBBE-92EA-7490-A4A625071EAA}"/>
              </a:ext>
            </a:extLst>
          </p:cNvPr>
          <p:cNvPicPr>
            <a:picLocks noChangeAspect="1"/>
          </p:cNvPicPr>
          <p:nvPr/>
        </p:nvPicPr>
        <p:blipFill>
          <a:blip r:embed="rId3"/>
          <a:stretch>
            <a:fillRect/>
          </a:stretch>
        </p:blipFill>
        <p:spPr>
          <a:xfrm>
            <a:off x="2358192" y="1348154"/>
            <a:ext cx="7241154" cy="5048181"/>
          </a:xfrm>
          <a:prstGeom prst="rect">
            <a:avLst/>
          </a:prstGeom>
        </p:spPr>
      </p:pic>
    </p:spTree>
    <p:extLst>
      <p:ext uri="{BB962C8B-B14F-4D97-AF65-F5344CB8AC3E}">
        <p14:creationId xmlns:p14="http://schemas.microsoft.com/office/powerpoint/2010/main" val="68690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Leadership at the Brown School</a:t>
            </a:r>
          </a:p>
        </p:txBody>
      </p:sp>
      <p:sp>
        <p:nvSpPr>
          <p:cNvPr id="3" name="Content Placeholder 2"/>
          <p:cNvSpPr>
            <a:spLocks noGrp="1"/>
          </p:cNvSpPr>
          <p:nvPr>
            <p:ph sz="half" idx="1"/>
          </p:nvPr>
        </p:nvSpPr>
        <p:spPr>
          <a:xfrm>
            <a:off x="609600" y="1778001"/>
            <a:ext cx="4997116" cy="4525963"/>
          </a:xfrm>
        </p:spPr>
        <p:txBody>
          <a:bodyPr>
            <a:normAutofit/>
          </a:bodyPr>
          <a:lstStyle/>
          <a:p>
            <a:r>
              <a:rPr lang="en-US" sz="2800" b="1" dirty="0"/>
              <a:t>Context: </a:t>
            </a:r>
            <a:r>
              <a:rPr lang="en-US" sz="2800" dirty="0"/>
              <a:t>Public Health Program within a School of Social Work</a:t>
            </a:r>
          </a:p>
          <a:p>
            <a:pPr lvl="1"/>
            <a:r>
              <a:rPr lang="en-US" sz="2800" b="1" dirty="0"/>
              <a:t>Degree programs</a:t>
            </a:r>
            <a:r>
              <a:rPr lang="en-US" sz="2800" dirty="0"/>
              <a:t>: </a:t>
            </a:r>
          </a:p>
          <a:p>
            <a:pPr lvl="2"/>
            <a:r>
              <a:rPr lang="en-US" sz="2400" dirty="0"/>
              <a:t>Masters: Social Work, Public Health, Public Policy</a:t>
            </a:r>
          </a:p>
          <a:p>
            <a:pPr lvl="2"/>
            <a:r>
              <a:rPr lang="en-US" sz="2400" dirty="0"/>
              <a:t>Doctorate: Social Work, Public Health</a:t>
            </a:r>
          </a:p>
          <a:p>
            <a:pPr marL="914400" lvl="2" indent="0">
              <a:buNone/>
            </a:pPr>
            <a:endParaRPr lang="en-US" sz="2000" dirty="0"/>
          </a:p>
          <a:p>
            <a:pPr lvl="2"/>
            <a:endParaRPr lang="en-US" sz="2000" dirty="0"/>
          </a:p>
          <a:p>
            <a:pPr lvl="1"/>
            <a:endParaRPr lang="en-US" sz="2400" dirty="0"/>
          </a:p>
          <a:p>
            <a:pPr lvl="1"/>
            <a:endParaRPr lang="en-US" sz="2400" dirty="0"/>
          </a:p>
        </p:txBody>
      </p:sp>
      <p:sp>
        <p:nvSpPr>
          <p:cNvPr id="5" name="Content Placeholder 4"/>
          <p:cNvSpPr>
            <a:spLocks noGrp="1"/>
          </p:cNvSpPr>
          <p:nvPr>
            <p:ph sz="half" idx="2"/>
          </p:nvPr>
        </p:nvSpPr>
        <p:spPr>
          <a:xfrm>
            <a:off x="5879432" y="1778001"/>
            <a:ext cx="5384800" cy="4525963"/>
          </a:xfrm>
        </p:spPr>
        <p:txBody>
          <a:bodyPr>
            <a:normAutofit/>
          </a:bodyPr>
          <a:lstStyle/>
          <a:p>
            <a:r>
              <a:rPr lang="en-US" sz="2800" b="1" dirty="0"/>
              <a:t>MPH Students</a:t>
            </a:r>
          </a:p>
        </p:txBody>
      </p:sp>
      <p:graphicFrame>
        <p:nvGraphicFramePr>
          <p:cNvPr id="10" name="Diagram 9"/>
          <p:cNvGraphicFramePr/>
          <p:nvPr>
            <p:extLst>
              <p:ext uri="{D42A27DB-BD31-4B8C-83A1-F6EECF244321}">
                <p14:modId xmlns:p14="http://schemas.microsoft.com/office/powerpoint/2010/main" val="3607598449"/>
              </p:ext>
            </p:extLst>
          </p:nvPr>
        </p:nvGraphicFramePr>
        <p:xfrm>
          <a:off x="6012494" y="1064383"/>
          <a:ext cx="6739022" cy="5458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386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Leadership at the Brown School</a:t>
            </a:r>
          </a:p>
        </p:txBody>
      </p:sp>
      <p:sp>
        <p:nvSpPr>
          <p:cNvPr id="3" name="Content Placeholder 2"/>
          <p:cNvSpPr>
            <a:spLocks noGrp="1"/>
          </p:cNvSpPr>
          <p:nvPr>
            <p:ph idx="1"/>
          </p:nvPr>
        </p:nvSpPr>
        <p:spPr>
          <a:xfrm>
            <a:off x="513348" y="1847517"/>
            <a:ext cx="6874042" cy="4481094"/>
          </a:xfrm>
        </p:spPr>
        <p:txBody>
          <a:bodyPr>
            <a:normAutofit fontScale="92500" lnSpcReduction="20000"/>
          </a:bodyPr>
          <a:lstStyle/>
          <a:p>
            <a:r>
              <a:rPr lang="en-US" dirty="0"/>
              <a:t>Public Health, Social Work, and Social Policy </a:t>
            </a:r>
            <a:r>
              <a:rPr lang="en-US" dirty="0">
                <a:sym typeface="Wingdings" panose="05000000000000000000" pitchFamily="2" charset="2"/>
              </a:rPr>
              <a:t> shared values and goals</a:t>
            </a:r>
          </a:p>
          <a:p>
            <a:endParaRPr lang="en-US" dirty="0">
              <a:sym typeface="Wingdings" panose="05000000000000000000" pitchFamily="2" charset="2"/>
            </a:endParaRPr>
          </a:p>
          <a:p>
            <a:r>
              <a:rPr lang="en-US" dirty="0">
                <a:sym typeface="Wingdings" panose="05000000000000000000" pitchFamily="2" charset="2"/>
              </a:rPr>
              <a:t>Mental Model of Leadership  Often a barrier</a:t>
            </a: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r>
              <a:rPr lang="en-US" dirty="0">
                <a:sym typeface="Wingdings" panose="05000000000000000000" pitchFamily="2" charset="2"/>
              </a:rPr>
              <a:t>Leadership at Brown Monograph </a:t>
            </a:r>
          </a:p>
          <a:p>
            <a:pPr lvl="1"/>
            <a:r>
              <a:rPr lang="en-US" sz="2000" dirty="0">
                <a:sym typeface="Wingdings" panose="05000000000000000000" pitchFamily="2" charset="2"/>
              </a:rPr>
              <a:t>Lead author, Barry Rosenberg, MSW</a:t>
            </a:r>
          </a:p>
          <a:p>
            <a:pPr lvl="1"/>
            <a:r>
              <a:rPr lang="en-US" sz="2200" dirty="0">
                <a:sym typeface="Wingdings" panose="05000000000000000000" pitchFamily="2" charset="2"/>
              </a:rPr>
              <a:t>Incorporated into multiple curricular venues</a:t>
            </a:r>
          </a:p>
          <a:p>
            <a:endParaRPr lang="en-US" dirty="0">
              <a:sym typeface="Wingdings" panose="05000000000000000000" pitchFamily="2" charset="2"/>
            </a:endParaRPr>
          </a:p>
          <a:p>
            <a:endParaRPr lang="en-US" dirty="0">
              <a:sym typeface="Wingdings" panose="05000000000000000000" pitchFamily="2" charset="2"/>
            </a:endParaRPr>
          </a:p>
          <a:p>
            <a:pPr lvl="1"/>
            <a:endParaRPr lang="en-US" dirty="0"/>
          </a:p>
        </p:txBody>
      </p:sp>
      <p:pic>
        <p:nvPicPr>
          <p:cNvPr id="7" name="Picture 6"/>
          <p:cNvPicPr>
            <a:picLocks noChangeAspect="1"/>
          </p:cNvPicPr>
          <p:nvPr/>
        </p:nvPicPr>
        <p:blipFill>
          <a:blip r:embed="rId3"/>
          <a:stretch>
            <a:fillRect/>
          </a:stretch>
        </p:blipFill>
        <p:spPr>
          <a:xfrm>
            <a:off x="7849602" y="1010788"/>
            <a:ext cx="3520240" cy="5556950"/>
          </a:xfrm>
          <a:prstGeom prst="rect">
            <a:avLst/>
          </a:prstGeom>
        </p:spPr>
      </p:pic>
      <p:pic>
        <p:nvPicPr>
          <p:cNvPr id="8" name="Picture 7"/>
          <p:cNvPicPr>
            <a:picLocks noChangeAspect="1"/>
          </p:cNvPicPr>
          <p:nvPr/>
        </p:nvPicPr>
        <p:blipFill>
          <a:blip r:embed="rId4"/>
          <a:stretch>
            <a:fillRect/>
          </a:stretch>
        </p:blipFill>
        <p:spPr>
          <a:xfrm>
            <a:off x="1789948" y="3325978"/>
            <a:ext cx="3540041" cy="1485943"/>
          </a:xfrm>
          <a:prstGeom prst="rect">
            <a:avLst/>
          </a:prstGeom>
        </p:spPr>
      </p:pic>
      <p:sp>
        <p:nvSpPr>
          <p:cNvPr id="9" name="TextBox 8"/>
          <p:cNvSpPr txBox="1"/>
          <p:nvPr/>
        </p:nvSpPr>
        <p:spPr>
          <a:xfrm>
            <a:off x="3416968" y="4841596"/>
            <a:ext cx="2899611" cy="230832"/>
          </a:xfrm>
          <a:prstGeom prst="rect">
            <a:avLst/>
          </a:prstGeom>
          <a:noFill/>
        </p:spPr>
        <p:txBody>
          <a:bodyPr wrap="square" rtlCol="0">
            <a:spAutoFit/>
          </a:bodyPr>
          <a:lstStyle/>
          <a:p>
            <a:r>
              <a:rPr lang="en-US" sz="900" dirty="0"/>
              <a:t>Image: Center for Creative Leadership</a:t>
            </a:r>
          </a:p>
        </p:txBody>
      </p:sp>
    </p:spTree>
    <p:extLst>
      <p:ext uri="{BB962C8B-B14F-4D97-AF65-F5344CB8AC3E}">
        <p14:creationId xmlns:p14="http://schemas.microsoft.com/office/powerpoint/2010/main" val="227819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Leadership at the Brown School</a:t>
            </a:r>
          </a:p>
        </p:txBody>
      </p:sp>
      <p:sp>
        <p:nvSpPr>
          <p:cNvPr id="3" name="Content Placeholder 2"/>
          <p:cNvSpPr>
            <a:spLocks noGrp="1"/>
          </p:cNvSpPr>
          <p:nvPr>
            <p:ph sz="half" idx="1"/>
          </p:nvPr>
        </p:nvSpPr>
        <p:spPr/>
        <p:txBody>
          <a:bodyPr/>
          <a:lstStyle/>
          <a:p>
            <a:r>
              <a:rPr lang="en-US" b="1" dirty="0"/>
              <a:t>Leadership Defined:</a:t>
            </a:r>
          </a:p>
          <a:p>
            <a:endParaRPr lang="en-US" b="1" dirty="0"/>
          </a:p>
          <a:p>
            <a:pPr marL="457200" lvl="1" indent="0">
              <a:buNone/>
            </a:pPr>
            <a:r>
              <a:rPr lang="en-US" i="1" dirty="0"/>
              <a:t>Leadership is the process of influencing the values, beliefs, attitudes, commitments and behavior of others in pursuit of shared goals. It is about bringing about some type of change within groups, teams, organizations, communities, government or the society-at-large. It is about setting a direction for the future. </a:t>
            </a:r>
          </a:p>
        </p:txBody>
      </p:sp>
      <p:sp>
        <p:nvSpPr>
          <p:cNvPr id="4" name="Content Placeholder 3"/>
          <p:cNvSpPr>
            <a:spLocks noGrp="1"/>
          </p:cNvSpPr>
          <p:nvPr>
            <p:ph sz="half" idx="2"/>
          </p:nvPr>
        </p:nvSpPr>
        <p:spPr/>
        <p:txBody>
          <a:bodyPr/>
          <a:lstStyle/>
          <a:p>
            <a:r>
              <a:rPr lang="en-US" b="1" dirty="0"/>
              <a:t>Principles and Distinctions</a:t>
            </a:r>
          </a:p>
          <a:p>
            <a:endParaRPr lang="en-US" b="1" dirty="0"/>
          </a:p>
          <a:p>
            <a:pPr marL="400050" lvl="1" indent="0">
              <a:buNone/>
            </a:pPr>
            <a:r>
              <a:rPr lang="en-US" dirty="0"/>
              <a:t>1. Authority is not synonymous with leadership</a:t>
            </a:r>
          </a:p>
          <a:p>
            <a:pPr marL="400050" lvl="1" indent="0">
              <a:buNone/>
            </a:pPr>
            <a:r>
              <a:rPr lang="en-US" dirty="0"/>
              <a:t>2. Leading is behavioral</a:t>
            </a:r>
          </a:p>
          <a:p>
            <a:pPr marL="400050" lvl="1" indent="0">
              <a:buNone/>
            </a:pPr>
            <a:r>
              <a:rPr lang="en-US" dirty="0"/>
              <a:t>3. Leadership is related to but different from management</a:t>
            </a:r>
          </a:p>
          <a:p>
            <a:pPr marL="400050" lvl="1" indent="0">
              <a:buNone/>
            </a:pPr>
            <a:r>
              <a:rPr lang="en-US" dirty="0"/>
              <a:t>4. Leadership comes through social interaction</a:t>
            </a:r>
          </a:p>
          <a:p>
            <a:pPr marL="400050" lvl="1" indent="0">
              <a:buNone/>
            </a:pPr>
            <a:r>
              <a:rPr lang="en-US" dirty="0"/>
              <a:t>5. Leadership must have followership – a type of leadership itself</a:t>
            </a:r>
          </a:p>
          <a:p>
            <a:endParaRPr lang="en-US" dirty="0"/>
          </a:p>
          <a:p>
            <a:endParaRPr lang="en-US" dirty="0"/>
          </a:p>
        </p:txBody>
      </p:sp>
      <p:sp>
        <p:nvSpPr>
          <p:cNvPr id="5" name="TextBox 4"/>
          <p:cNvSpPr txBox="1"/>
          <p:nvPr/>
        </p:nvSpPr>
        <p:spPr>
          <a:xfrm>
            <a:off x="175078" y="6410327"/>
            <a:ext cx="12045043" cy="246221"/>
          </a:xfrm>
          <a:prstGeom prst="rect">
            <a:avLst/>
          </a:prstGeom>
          <a:noFill/>
        </p:spPr>
        <p:txBody>
          <a:bodyPr wrap="square" rtlCol="0">
            <a:spAutoFit/>
          </a:bodyPr>
          <a:lstStyle/>
          <a:p>
            <a:r>
              <a:rPr lang="en-US" sz="1000" dirty="0"/>
              <a:t>A detailed discussion of the nature of leadership which outlines and distills these concepts in more detail is available in the highly respected work of Gary </a:t>
            </a:r>
            <a:r>
              <a:rPr lang="en-US" sz="1000" dirty="0" err="1"/>
              <a:t>Yukl</a:t>
            </a:r>
            <a:r>
              <a:rPr lang="en-US" sz="1000" dirty="0"/>
              <a:t>. </a:t>
            </a:r>
          </a:p>
        </p:txBody>
      </p:sp>
    </p:spTree>
    <p:extLst>
      <p:ext uri="{BB962C8B-B14F-4D97-AF65-F5344CB8AC3E}">
        <p14:creationId xmlns:p14="http://schemas.microsoft.com/office/powerpoint/2010/main" val="369330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MPH Curriculum and Leadership – 1</a:t>
            </a:r>
            <a:r>
              <a:rPr lang="en-US" baseline="30000" dirty="0"/>
              <a:t>st</a:t>
            </a:r>
            <a:r>
              <a:rPr lang="en-US" dirty="0"/>
              <a:t> and 2</a:t>
            </a:r>
            <a:r>
              <a:rPr lang="en-US" baseline="30000" dirty="0"/>
              <a:t>nd</a:t>
            </a:r>
            <a:r>
              <a:rPr lang="en-US" dirty="0"/>
              <a:t> Semester Sequence</a:t>
            </a:r>
          </a:p>
        </p:txBody>
      </p:sp>
      <p:sp>
        <p:nvSpPr>
          <p:cNvPr id="3" name="Content Placeholder 2"/>
          <p:cNvSpPr>
            <a:spLocks noGrp="1"/>
          </p:cNvSpPr>
          <p:nvPr>
            <p:ph sz="half" idx="1"/>
          </p:nvPr>
        </p:nvSpPr>
        <p:spPr>
          <a:xfrm>
            <a:off x="441157" y="1906921"/>
            <a:ext cx="8293769" cy="3921711"/>
          </a:xfrm>
        </p:spPr>
        <p:txBody>
          <a:bodyPr vert="horz" lIns="91440" tIns="45720" rIns="91440" bIns="45720" rtlCol="0" anchor="t">
            <a:normAutofit fontScale="92500" lnSpcReduction="20000"/>
          </a:bodyPr>
          <a:lstStyle/>
          <a:p>
            <a:r>
              <a:rPr lang="en-US" b="1" dirty="0">
                <a:latin typeface="Californian FB"/>
                <a:cs typeface="Arial"/>
              </a:rPr>
              <a:t>Cross Cutting Themes in Public Health</a:t>
            </a:r>
          </a:p>
          <a:p>
            <a:pPr lvl="1"/>
            <a:r>
              <a:rPr lang="en-US" dirty="0">
                <a:latin typeface="Californian FB"/>
                <a:cs typeface="Arial"/>
              </a:rPr>
              <a:t>Leadership at Brown Reading </a:t>
            </a:r>
          </a:p>
          <a:p>
            <a:pPr lvl="1"/>
            <a:r>
              <a:rPr lang="en-US" dirty="0">
                <a:latin typeface="Californian FB"/>
                <a:cs typeface="Arial"/>
              </a:rPr>
              <a:t>Leadership Panel</a:t>
            </a:r>
          </a:p>
          <a:p>
            <a:endParaRPr lang="en-US" dirty="0"/>
          </a:p>
          <a:p>
            <a:r>
              <a:rPr lang="en-US" b="1" dirty="0">
                <a:latin typeface="Californian FB"/>
                <a:cs typeface="Arial"/>
              </a:rPr>
              <a:t>Public Health Seminar (PHS) II</a:t>
            </a:r>
          </a:p>
          <a:p>
            <a:pPr lvl="1"/>
            <a:r>
              <a:rPr lang="en-US" dirty="0">
                <a:latin typeface="Californian FB"/>
                <a:cs typeface="Arial"/>
              </a:rPr>
              <a:t>Classic to Contemporary Cases in Public Health</a:t>
            </a:r>
          </a:p>
          <a:p>
            <a:pPr lvl="1"/>
            <a:r>
              <a:rPr lang="en-US" dirty="0">
                <a:latin typeface="Californian FB"/>
                <a:cs typeface="Arial"/>
              </a:rPr>
              <a:t>Readings, Discussions, Practice Activities, and Assessments:	</a:t>
            </a:r>
          </a:p>
          <a:p>
            <a:pPr lvl="2"/>
            <a:r>
              <a:rPr lang="en-US" dirty="0">
                <a:latin typeface="Californian FB"/>
                <a:cs typeface="Arial"/>
              </a:rPr>
              <a:t>Leadership Development</a:t>
            </a:r>
          </a:p>
          <a:p>
            <a:pPr lvl="2"/>
            <a:r>
              <a:rPr lang="en-US" dirty="0">
                <a:latin typeface="Californian FB"/>
                <a:cs typeface="Arial"/>
              </a:rPr>
              <a:t>Stakeholder Analysis</a:t>
            </a:r>
          </a:p>
          <a:p>
            <a:pPr lvl="2"/>
            <a:r>
              <a:rPr lang="en-US" dirty="0">
                <a:latin typeface="Californian FB"/>
                <a:cs typeface="Arial"/>
              </a:rPr>
              <a:t>Negotiation and Conflict Management Skills in Public Health</a:t>
            </a:r>
          </a:p>
          <a:p>
            <a:endParaRPr lang="en-US" dirty="0">
              <a:latin typeface="Californian FB"/>
              <a:cs typeface="Arial"/>
            </a:endParaRPr>
          </a:p>
          <a:p>
            <a:r>
              <a:rPr lang="en-US" b="1" dirty="0">
                <a:latin typeface="Californian FB"/>
                <a:cs typeface="Arial"/>
              </a:rPr>
              <a:t>Other Required and Elective Courses (throughout program)</a:t>
            </a:r>
          </a:p>
        </p:txBody>
      </p:sp>
      <p:pic>
        <p:nvPicPr>
          <p:cNvPr id="5" name="Picture 4" descr="Trials and Tribulations of a Family Historian: Developing your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999" y="1906921"/>
            <a:ext cx="4028209" cy="2683794"/>
          </a:xfrm>
          <a:prstGeom prst="rect">
            <a:avLst/>
          </a:prstGeom>
        </p:spPr>
      </p:pic>
    </p:spTree>
    <p:extLst>
      <p:ext uri="{BB962C8B-B14F-4D97-AF65-F5344CB8AC3E}">
        <p14:creationId xmlns:p14="http://schemas.microsoft.com/office/powerpoint/2010/main" val="423831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PHS: Self-Assessment and Reflection in Leadership Development</a:t>
            </a:r>
          </a:p>
        </p:txBody>
      </p:sp>
      <p:sp>
        <p:nvSpPr>
          <p:cNvPr id="3" name="Content Placeholder 2"/>
          <p:cNvSpPr>
            <a:spLocks noGrp="1"/>
          </p:cNvSpPr>
          <p:nvPr>
            <p:ph idx="1"/>
          </p:nvPr>
        </p:nvSpPr>
        <p:spPr>
          <a:xfrm>
            <a:off x="609600" y="1955801"/>
            <a:ext cx="7511716" cy="4420936"/>
          </a:xfrm>
        </p:spPr>
        <p:txBody>
          <a:bodyPr vert="horz" lIns="91440" tIns="45720" rIns="91440" bIns="45720" rtlCol="0" anchor="t">
            <a:normAutofit fontScale="92500" lnSpcReduction="10000"/>
          </a:bodyPr>
          <a:lstStyle/>
          <a:p>
            <a:r>
              <a:rPr lang="en-US" b="1" dirty="0">
                <a:latin typeface="Californian FB"/>
                <a:cs typeface="Arial"/>
              </a:rPr>
              <a:t>Viewing Oneself as a Leader  </a:t>
            </a:r>
          </a:p>
          <a:p>
            <a:pPr lvl="1"/>
            <a:r>
              <a:rPr lang="en-US" dirty="0">
                <a:latin typeface="Californian FB"/>
                <a:cs typeface="Arial"/>
              </a:rPr>
              <a:t>Critical before practicing leadership and management competencies</a:t>
            </a:r>
          </a:p>
          <a:p>
            <a:pPr lvl="1"/>
            <a:endParaRPr lang="en-US" dirty="0">
              <a:latin typeface="Californian FB"/>
              <a:cs typeface="Arial"/>
            </a:endParaRPr>
          </a:p>
          <a:p>
            <a:r>
              <a:rPr lang="en-US" b="1" dirty="0">
                <a:latin typeface="Californian FB"/>
                <a:cs typeface="Arial"/>
              </a:rPr>
              <a:t>Pre-Competency assessment activities:</a:t>
            </a:r>
          </a:p>
          <a:p>
            <a:pPr lvl="1"/>
            <a:r>
              <a:rPr lang="en-US" dirty="0">
                <a:latin typeface="Californian FB"/>
                <a:cs typeface="Arial"/>
              </a:rPr>
              <a:t>Leadership values exercise</a:t>
            </a:r>
          </a:p>
          <a:p>
            <a:pPr lvl="1"/>
            <a:r>
              <a:rPr lang="en-US" dirty="0">
                <a:latin typeface="Californian FB"/>
                <a:cs typeface="Arial"/>
              </a:rPr>
              <a:t>Self-assessments – Personality/Leadership styles, Influence Tactics Inventory, Conflict Management Style</a:t>
            </a:r>
          </a:p>
          <a:p>
            <a:pPr lvl="1"/>
            <a:r>
              <a:rPr lang="en-US" dirty="0">
                <a:latin typeface="Californian FB"/>
                <a:cs typeface="Arial"/>
              </a:rPr>
              <a:t>Leadership Self- Reflection Paper</a:t>
            </a:r>
          </a:p>
          <a:p>
            <a:pPr lvl="2"/>
            <a:r>
              <a:rPr lang="en-US" dirty="0">
                <a:latin typeface="Californian FB"/>
                <a:cs typeface="Arial"/>
              </a:rPr>
              <a:t>Narrative, Purpose, Vision</a:t>
            </a:r>
          </a:p>
          <a:p>
            <a:pPr lvl="2"/>
            <a:r>
              <a:rPr lang="en-US" dirty="0">
                <a:latin typeface="Californian FB"/>
                <a:cs typeface="Arial"/>
              </a:rPr>
              <a:t>Leadership Style</a:t>
            </a:r>
          </a:p>
          <a:p>
            <a:pPr lvl="2"/>
            <a:r>
              <a:rPr lang="en-US" dirty="0">
                <a:latin typeface="Californian FB"/>
                <a:cs typeface="Arial"/>
              </a:rPr>
              <a:t>Alignment with Course Content</a:t>
            </a:r>
          </a:p>
          <a:p>
            <a:pPr lvl="2"/>
            <a:endParaRPr lang="en-US" dirty="0">
              <a:latin typeface="Californian FB"/>
              <a:cs typeface="Arial"/>
            </a:endParaRPr>
          </a:p>
          <a:p>
            <a:pPr lvl="2"/>
            <a:endParaRPr lang="en-US" dirty="0">
              <a:latin typeface="Californian FB"/>
              <a:cs typeface="Arial"/>
            </a:endParaRPr>
          </a:p>
          <a:p>
            <a:endParaRPr lang="en-US" dirty="0">
              <a:latin typeface="Californian FB"/>
              <a:cs typeface="Arial"/>
            </a:endParaRPr>
          </a:p>
        </p:txBody>
      </p:sp>
      <p:pic>
        <p:nvPicPr>
          <p:cNvPr id="5" name="Picture 5" descr="Text, whiteboard&#10;&#10;Description automatically generated">
            <a:extLst>
              <a:ext uri="{FF2B5EF4-FFF2-40B4-BE49-F238E27FC236}">
                <a16:creationId xmlns:a16="http://schemas.microsoft.com/office/drawing/2014/main" id="{5F5F9486-B67C-2430-3C4F-F07933D61E07}"/>
              </a:ext>
            </a:extLst>
          </p:cNvPr>
          <p:cNvPicPr>
            <a:picLocks noChangeAspect="1"/>
          </p:cNvPicPr>
          <p:nvPr/>
        </p:nvPicPr>
        <p:blipFill>
          <a:blip r:embed="rId3"/>
          <a:stretch>
            <a:fillRect/>
          </a:stretch>
        </p:blipFill>
        <p:spPr>
          <a:xfrm>
            <a:off x="7835030" y="2818161"/>
            <a:ext cx="3974926" cy="2255076"/>
          </a:xfrm>
          <a:prstGeom prst="rect">
            <a:avLst/>
          </a:prstGeom>
        </p:spPr>
      </p:pic>
    </p:spTree>
    <p:extLst>
      <p:ext uri="{BB962C8B-B14F-4D97-AF65-F5344CB8AC3E}">
        <p14:creationId xmlns:p14="http://schemas.microsoft.com/office/powerpoint/2010/main" val="179970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CEPH Competencies</a:t>
            </a:r>
          </a:p>
        </p:txBody>
      </p:sp>
      <p:sp>
        <p:nvSpPr>
          <p:cNvPr id="3" name="Content Placeholder 2"/>
          <p:cNvSpPr>
            <a:spLocks noGrp="1"/>
          </p:cNvSpPr>
          <p:nvPr>
            <p:ph idx="1"/>
          </p:nvPr>
        </p:nvSpPr>
        <p:spPr/>
        <p:txBody>
          <a:bodyPr/>
          <a:lstStyle/>
          <a:p>
            <a:pPr marL="0" indent="0">
              <a:buNone/>
            </a:pPr>
            <a:r>
              <a:rPr lang="en-US" b="1" dirty="0"/>
              <a:t>MPH Foundational Leadership Competencies</a:t>
            </a:r>
          </a:p>
          <a:p>
            <a:r>
              <a:rPr lang="en-US" dirty="0"/>
              <a:t>16. Apply leadership and/or management principles to address a relevant issue</a:t>
            </a:r>
          </a:p>
          <a:p>
            <a:pPr marL="0" indent="0">
              <a:buNone/>
            </a:pPr>
            <a:endParaRPr lang="en-US" dirty="0"/>
          </a:p>
          <a:p>
            <a:r>
              <a:rPr lang="en-US" dirty="0"/>
              <a:t>17. Apply negotiation and mediation skills to address organizational or community challenges</a:t>
            </a:r>
          </a:p>
        </p:txBody>
      </p:sp>
    </p:spTree>
    <p:extLst>
      <p:ext uri="{BB962C8B-B14F-4D97-AF65-F5344CB8AC3E}">
        <p14:creationId xmlns:p14="http://schemas.microsoft.com/office/powerpoint/2010/main" val="1119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PHS Leadership Competency Assessment</a:t>
            </a:r>
          </a:p>
        </p:txBody>
      </p:sp>
      <p:sp>
        <p:nvSpPr>
          <p:cNvPr id="5" name="Content Placeholder 4"/>
          <p:cNvSpPr>
            <a:spLocks noGrp="1"/>
          </p:cNvSpPr>
          <p:nvPr>
            <p:ph idx="1"/>
          </p:nvPr>
        </p:nvSpPr>
        <p:spPr>
          <a:xfrm>
            <a:off x="609600" y="1955801"/>
            <a:ext cx="10972800" cy="4408904"/>
          </a:xfrm>
        </p:spPr>
        <p:txBody>
          <a:bodyPr>
            <a:normAutofit/>
          </a:bodyPr>
          <a:lstStyle/>
          <a:p>
            <a:r>
              <a:rPr lang="en-US" b="1" dirty="0"/>
              <a:t>Leadership Case Analysis Paper</a:t>
            </a:r>
          </a:p>
          <a:p>
            <a:pPr lvl="1"/>
            <a:r>
              <a:rPr lang="en-US" dirty="0"/>
              <a:t>Purpose: Demonstrate critical thinking around leadership, vision, negotiation, and communication to solve an adaptive public health challenge</a:t>
            </a:r>
          </a:p>
          <a:p>
            <a:pPr marL="457200" lvl="1" indent="0">
              <a:buNone/>
            </a:pPr>
            <a:endParaRPr lang="en-US" dirty="0"/>
          </a:p>
          <a:p>
            <a:pPr lvl="1"/>
            <a:r>
              <a:rPr lang="en-US" dirty="0"/>
              <a:t>Implement Mental &amp; Behavioral Health Program for Latino/Latina/</a:t>
            </a:r>
            <a:r>
              <a:rPr lang="en-US" dirty="0" err="1"/>
              <a:t>Latinx</a:t>
            </a:r>
            <a:r>
              <a:rPr lang="en-US" dirty="0"/>
              <a:t> youth</a:t>
            </a:r>
          </a:p>
          <a:p>
            <a:pPr lvl="2"/>
            <a:r>
              <a:rPr lang="en-US" sz="1600" dirty="0"/>
              <a:t>Adapted from: Acosta Price, O; Fishman, J; Chapman, M. </a:t>
            </a:r>
            <a:r>
              <a:rPr lang="en-US" sz="1600" b="1" dirty="0"/>
              <a:t>Building on Strengths:  A school-based mental health program</a:t>
            </a:r>
            <a:r>
              <a:rPr lang="en-US" sz="1600" dirty="0"/>
              <a:t>. Essential Case Studies in Public Health (pp.81-88). January 2011. Editors: K.L. Hunting &amp; B. L. Gleason, Jones and Bartlett Learning, Sudbury MA</a:t>
            </a:r>
          </a:p>
          <a:p>
            <a:pPr lvl="1"/>
            <a:endParaRPr lang="en-US" dirty="0"/>
          </a:p>
          <a:p>
            <a:pPr lvl="1"/>
            <a:r>
              <a:rPr lang="en-US" dirty="0"/>
              <a:t>Acting as Assistant Director for Division of Behavioral Health, City Department of Health – with many competing budget priorities and an outgoing Director</a:t>
            </a:r>
          </a:p>
        </p:txBody>
      </p:sp>
    </p:spTree>
    <p:extLst>
      <p:ext uri="{BB962C8B-B14F-4D97-AF65-F5344CB8AC3E}">
        <p14:creationId xmlns:p14="http://schemas.microsoft.com/office/powerpoint/2010/main" val="282807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55800"/>
            <a:ext cx="9087853" cy="4457031"/>
          </a:xfrm>
        </p:spPr>
        <p:txBody>
          <a:bodyPr>
            <a:normAutofit lnSpcReduction="10000"/>
          </a:bodyPr>
          <a:lstStyle/>
          <a:p>
            <a:pPr marL="457200" lvl="1" indent="0">
              <a:buNone/>
            </a:pPr>
            <a:r>
              <a:rPr lang="en-US" b="1" dirty="0"/>
              <a:t>Leadership Case Analysis Paper cont.</a:t>
            </a:r>
            <a:endParaRPr lang="en-US" dirty="0"/>
          </a:p>
          <a:p>
            <a:pPr lvl="1"/>
            <a:r>
              <a:rPr lang="en-US" dirty="0"/>
              <a:t>Components:</a:t>
            </a:r>
          </a:p>
          <a:p>
            <a:pPr lvl="2"/>
            <a:r>
              <a:rPr lang="en-US" dirty="0"/>
              <a:t>Vision for Change</a:t>
            </a:r>
          </a:p>
          <a:p>
            <a:pPr lvl="2"/>
            <a:r>
              <a:rPr lang="en-US" dirty="0"/>
              <a:t>Stakeholder Analysis</a:t>
            </a:r>
          </a:p>
          <a:p>
            <a:pPr lvl="2"/>
            <a:r>
              <a:rPr lang="en-US" dirty="0"/>
              <a:t>Strategy for Gaining Approval – collaboration and negotiation</a:t>
            </a:r>
          </a:p>
          <a:p>
            <a:pPr lvl="2"/>
            <a:r>
              <a:rPr lang="en-US" dirty="0"/>
              <a:t>Message Framework</a:t>
            </a:r>
          </a:p>
          <a:p>
            <a:pPr lvl="1"/>
            <a:r>
              <a:rPr lang="en-US" dirty="0"/>
              <a:t>Assessed on:</a:t>
            </a:r>
          </a:p>
          <a:p>
            <a:pPr lvl="2"/>
            <a:r>
              <a:rPr lang="en-US" dirty="0"/>
              <a:t>Comprehensive justifications for stakeholders</a:t>
            </a:r>
          </a:p>
          <a:p>
            <a:pPr lvl="2"/>
            <a:r>
              <a:rPr lang="en-US" dirty="0"/>
              <a:t>Substantive leadership strategy, including sequencing of approach</a:t>
            </a:r>
          </a:p>
          <a:p>
            <a:pPr lvl="2"/>
            <a:r>
              <a:rPr lang="en-US" dirty="0"/>
              <a:t>Clear vision for change, message framework and talking points are concise and relevant</a:t>
            </a:r>
          </a:p>
        </p:txBody>
      </p:sp>
      <p:sp>
        <p:nvSpPr>
          <p:cNvPr id="4" name="Title 1"/>
          <p:cNvSpPr>
            <a:spLocks noGrp="1"/>
          </p:cNvSpPr>
          <p:nvPr>
            <p:ph type="title"/>
          </p:nvPr>
        </p:nvSpPr>
        <p:spPr/>
        <p:txBody>
          <a:bodyPr/>
          <a:lstStyle/>
          <a:p>
            <a:r>
              <a:rPr lang="en-US" dirty="0"/>
              <a:t>PHS Leadership Competency Assessment cont.</a:t>
            </a:r>
          </a:p>
        </p:txBody>
      </p:sp>
      <p:pic>
        <p:nvPicPr>
          <p:cNvPr id="1028" name="Picture 4" descr="Teach Smart with Technology: Use a Rubrics Tool to Make Grading More  Efficient | Academic Technology Soluti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6499" y="4506493"/>
            <a:ext cx="2403858" cy="1581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01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solidFill>
                  <a:schemeClr val="accent3">
                    <a:lumMod val="60000"/>
                    <a:lumOff val="40000"/>
                  </a:schemeClr>
                </a:solidFill>
              </a:rPr>
              <a:t>Logistics</a:t>
            </a:r>
          </a:p>
        </p:txBody>
      </p:sp>
      <p:graphicFrame>
        <p:nvGraphicFramePr>
          <p:cNvPr id="17" name="Content Placeholder 2">
            <a:extLst>
              <a:ext uri="{FF2B5EF4-FFF2-40B4-BE49-F238E27FC236}">
                <a16:creationId xmlns:a16="http://schemas.microsoft.com/office/drawing/2014/main" id="{B02A1374-994A-4BCB-907A-5C5DADBBE35F}"/>
              </a:ext>
            </a:extLst>
          </p:cNvPr>
          <p:cNvGraphicFramePr>
            <a:graphicFrameLocks noGrp="1"/>
          </p:cNvGraphicFramePr>
          <p:nvPr>
            <p:ph sz="half" idx="1"/>
          </p:nvPr>
        </p:nvGraphicFramePr>
        <p:xfrm>
          <a:off x="1808339" y="2097230"/>
          <a:ext cx="8775770" cy="3633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5180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PHS Leadership Competency Assessment cont.</a:t>
            </a:r>
          </a:p>
        </p:txBody>
      </p:sp>
      <p:sp>
        <p:nvSpPr>
          <p:cNvPr id="3" name="Content Placeholder 2"/>
          <p:cNvSpPr>
            <a:spLocks noGrp="1"/>
          </p:cNvSpPr>
          <p:nvPr>
            <p:ph sz="half" idx="1"/>
          </p:nvPr>
        </p:nvSpPr>
        <p:spPr>
          <a:xfrm>
            <a:off x="609599" y="1778001"/>
            <a:ext cx="10519611" cy="4525963"/>
          </a:xfrm>
        </p:spPr>
        <p:txBody>
          <a:bodyPr>
            <a:normAutofit lnSpcReduction="10000"/>
          </a:bodyPr>
          <a:lstStyle/>
          <a:p>
            <a:pPr marL="0" indent="0">
              <a:buNone/>
            </a:pPr>
            <a:r>
              <a:rPr lang="en-US" b="1" dirty="0"/>
              <a:t>Strengths:	</a:t>
            </a:r>
          </a:p>
          <a:p>
            <a:r>
              <a:rPr lang="en-US" dirty="0"/>
              <a:t>Real-world example where leadership skill is needed to influence change within an organization and in a community</a:t>
            </a:r>
          </a:p>
          <a:p>
            <a:r>
              <a:rPr lang="en-US" dirty="0"/>
              <a:t>Vision for change and stakeholder analysis </a:t>
            </a:r>
          </a:p>
          <a:p>
            <a:r>
              <a:rPr lang="en-US" dirty="0"/>
              <a:t>Collaboration and Negotiation – have improved over time</a:t>
            </a:r>
          </a:p>
          <a:p>
            <a:endParaRPr lang="en-US" dirty="0"/>
          </a:p>
          <a:p>
            <a:pPr marL="0" indent="0">
              <a:buNone/>
            </a:pPr>
            <a:r>
              <a:rPr lang="en-US" b="1" dirty="0"/>
              <a:t>Struggles:</a:t>
            </a:r>
          </a:p>
          <a:p>
            <a:r>
              <a:rPr lang="en-US" dirty="0"/>
              <a:t>Collaboration and Negotiation </a:t>
            </a:r>
          </a:p>
          <a:p>
            <a:r>
              <a:rPr lang="en-US" dirty="0"/>
              <a:t>Sequencing of Strategy – sometimes misses the mark</a:t>
            </a:r>
          </a:p>
          <a:p>
            <a:pPr marL="0" indent="0">
              <a:buNone/>
            </a:pPr>
            <a:r>
              <a:rPr lang="en-US" dirty="0"/>
              <a:t>	E.g. – Go straight to the Mayor, Forget to involve key stakeholders. </a:t>
            </a:r>
          </a:p>
          <a:p>
            <a:pPr marL="0" indent="0">
              <a:buNone/>
            </a:pPr>
            <a:r>
              <a:rPr lang="en-US" dirty="0"/>
              <a:t>	</a:t>
            </a:r>
          </a:p>
        </p:txBody>
      </p:sp>
    </p:spTree>
    <p:extLst>
      <p:ext uri="{BB962C8B-B14F-4D97-AF65-F5344CB8AC3E}">
        <p14:creationId xmlns:p14="http://schemas.microsoft.com/office/powerpoint/2010/main" val="379892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338" y="926123"/>
            <a:ext cx="10972800" cy="604838"/>
          </a:xfrm>
        </p:spPr>
        <p:txBody>
          <a:bodyPr>
            <a:normAutofit/>
          </a:bodyPr>
          <a:lstStyle/>
          <a:p>
            <a:r>
              <a:rPr lang="en-US" sz="2400" dirty="0"/>
              <a:t>MPH Competency Student Self-Assessment</a:t>
            </a:r>
          </a:p>
        </p:txBody>
      </p:sp>
      <p:sp>
        <p:nvSpPr>
          <p:cNvPr id="3" name="Content Placeholder 2"/>
          <p:cNvSpPr>
            <a:spLocks noGrp="1"/>
          </p:cNvSpPr>
          <p:nvPr>
            <p:ph sz="half" idx="1"/>
          </p:nvPr>
        </p:nvSpPr>
        <p:spPr>
          <a:xfrm>
            <a:off x="609599" y="1671638"/>
            <a:ext cx="11073205" cy="4738689"/>
          </a:xfrm>
        </p:spPr>
        <p:txBody>
          <a:bodyPr>
            <a:normAutofit lnSpcReduction="10000"/>
          </a:bodyPr>
          <a:lstStyle/>
          <a:p>
            <a:r>
              <a:rPr lang="en-US" sz="1900" dirty="0">
                <a:latin typeface="Californian FB" panose="0207040306080B030204" pitchFamily="18" charset="77"/>
                <a:cs typeface="Times New Roman" panose="02020603050405020304" pitchFamily="18" charset="0"/>
              </a:rPr>
              <a:t>Students complete a self-assessment of the CEPH foundation competencies in their first semester and final semester of the program.</a:t>
            </a:r>
          </a:p>
          <a:p>
            <a:endParaRPr lang="en-US" sz="800" dirty="0">
              <a:latin typeface="Californian FB" panose="0207040306080B030204" pitchFamily="18" charset="77"/>
              <a:cs typeface="Times New Roman" panose="02020603050405020304" pitchFamily="18" charset="0"/>
            </a:endParaRPr>
          </a:p>
          <a:p>
            <a:r>
              <a:rPr lang="en-US" sz="1900" dirty="0">
                <a:latin typeface="Californian FB" panose="0207040306080B030204" pitchFamily="18" charset="77"/>
                <a:cs typeface="Times New Roman" panose="02020603050405020304" pitchFamily="18" charset="0"/>
              </a:rPr>
              <a:t>The two foundational leadership competencies:</a:t>
            </a:r>
          </a:p>
          <a:p>
            <a:pPr lvl="1"/>
            <a:r>
              <a:rPr lang="en-US" sz="1900" dirty="0">
                <a:latin typeface="Californian FB" panose="0207040306080B030204" pitchFamily="18" charset="77"/>
                <a:cs typeface="Times New Roman" panose="02020603050405020304" pitchFamily="18" charset="0"/>
              </a:rPr>
              <a:t>Apply principles of leadership, governance and management, which include creating a vision, empowering others, fostering collaboration and guiding decision making.</a:t>
            </a:r>
          </a:p>
          <a:p>
            <a:pPr lvl="1"/>
            <a:r>
              <a:rPr lang="en-US" sz="1900" dirty="0">
                <a:latin typeface="Californian FB" panose="0207040306080B030204" pitchFamily="18" charset="77"/>
                <a:cs typeface="Times New Roman" panose="02020603050405020304" pitchFamily="18" charset="0"/>
              </a:rPr>
              <a:t>Apply negotiation and mediation skills to address organizational or community challenges.</a:t>
            </a:r>
          </a:p>
          <a:p>
            <a:pPr lvl="1"/>
            <a:endParaRPr lang="en-US" sz="800" dirty="0">
              <a:latin typeface="Californian FB" panose="0207040306080B030204" pitchFamily="18" charset="77"/>
              <a:cs typeface="Times New Roman" panose="02020603050405020304" pitchFamily="18" charset="0"/>
            </a:endParaRPr>
          </a:p>
          <a:p>
            <a:r>
              <a:rPr lang="en-US" sz="1900" dirty="0">
                <a:latin typeface="Californian FB" panose="0207040306080B030204" pitchFamily="18" charset="77"/>
                <a:cs typeface="Times New Roman" panose="02020603050405020304" pitchFamily="18" charset="0"/>
              </a:rPr>
              <a:t>Students are asked to rate their competency as:</a:t>
            </a:r>
          </a:p>
          <a:p>
            <a:pPr lvl="1"/>
            <a:r>
              <a:rPr lang="en-US" sz="1900" dirty="0">
                <a:latin typeface="Californian FB" panose="0207040306080B030204" pitchFamily="18" charset="77"/>
                <a:cs typeface="Times New Roman" panose="02020603050405020304" pitchFamily="18" charset="0"/>
              </a:rPr>
              <a:t>Not at all competent</a:t>
            </a:r>
          </a:p>
          <a:p>
            <a:pPr lvl="1"/>
            <a:r>
              <a:rPr lang="en-US" sz="1900" dirty="0">
                <a:latin typeface="Californian FB" panose="0207040306080B030204" pitchFamily="18" charset="77"/>
                <a:cs typeface="Times New Roman" panose="02020603050405020304" pitchFamily="18" charset="0"/>
              </a:rPr>
              <a:t>Slightly competent</a:t>
            </a:r>
          </a:p>
          <a:p>
            <a:pPr lvl="1"/>
            <a:r>
              <a:rPr lang="en-US" sz="1900" dirty="0">
                <a:latin typeface="Californian FB" panose="0207040306080B030204" pitchFamily="18" charset="77"/>
                <a:cs typeface="Times New Roman" panose="02020603050405020304" pitchFamily="18" charset="0"/>
              </a:rPr>
              <a:t>Average competency</a:t>
            </a:r>
          </a:p>
          <a:p>
            <a:pPr lvl="1"/>
            <a:r>
              <a:rPr lang="en-US" sz="1900" dirty="0">
                <a:latin typeface="Californian FB" panose="0207040306080B030204" pitchFamily="18" charset="77"/>
                <a:cs typeface="Times New Roman" panose="02020603050405020304" pitchFamily="18" charset="0"/>
              </a:rPr>
              <a:t>Competent</a:t>
            </a:r>
          </a:p>
          <a:p>
            <a:pPr lvl="1"/>
            <a:r>
              <a:rPr lang="en-US" sz="1900" dirty="0">
                <a:latin typeface="Californian FB" panose="0207040306080B030204" pitchFamily="18" charset="77"/>
                <a:cs typeface="Times New Roman" panose="02020603050405020304" pitchFamily="18" charset="0"/>
              </a:rPr>
              <a:t>Highly competent</a:t>
            </a:r>
          </a:p>
          <a:p>
            <a:pPr lvl="1"/>
            <a:endParaRPr lang="en-US" sz="800" dirty="0">
              <a:latin typeface="Californian FB" panose="0207040306080B030204" pitchFamily="18" charset="77"/>
              <a:cs typeface="Times New Roman" panose="02020603050405020304" pitchFamily="18" charset="0"/>
            </a:endParaRPr>
          </a:p>
          <a:p>
            <a:r>
              <a:rPr lang="en-US" sz="1900" dirty="0">
                <a:latin typeface="Californian FB" panose="0207040306080B030204" pitchFamily="18" charset="77"/>
                <a:cs typeface="Times New Roman" panose="02020603050405020304" pitchFamily="18" charset="0"/>
              </a:rPr>
              <a:t>Complete pre- and post-assessment data for 174 students from 2018-2022*.</a:t>
            </a:r>
          </a:p>
        </p:txBody>
      </p:sp>
      <p:sp>
        <p:nvSpPr>
          <p:cNvPr id="4" name="TextBox 3">
            <a:extLst>
              <a:ext uri="{FF2B5EF4-FFF2-40B4-BE49-F238E27FC236}">
                <a16:creationId xmlns:a16="http://schemas.microsoft.com/office/drawing/2014/main" id="{8DE058C7-8067-499D-82F6-A0F0E85BA54E}"/>
              </a:ext>
            </a:extLst>
          </p:cNvPr>
          <p:cNvSpPr txBox="1"/>
          <p:nvPr/>
        </p:nvSpPr>
        <p:spPr>
          <a:xfrm>
            <a:off x="8786502" y="6410327"/>
            <a:ext cx="3040828"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*Implementation of new CEPH competencies</a:t>
            </a:r>
          </a:p>
        </p:txBody>
      </p:sp>
    </p:spTree>
    <p:extLst>
      <p:ext uri="{BB962C8B-B14F-4D97-AF65-F5344CB8AC3E}">
        <p14:creationId xmlns:p14="http://schemas.microsoft.com/office/powerpoint/2010/main" val="323754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2E440-DCD6-6595-FCD0-A784F722D8BA}"/>
              </a:ext>
            </a:extLst>
          </p:cNvPr>
          <p:cNvSpPr>
            <a:spLocks noGrp="1"/>
          </p:cNvSpPr>
          <p:nvPr>
            <p:ph type="title"/>
          </p:nvPr>
        </p:nvSpPr>
        <p:spPr>
          <a:xfrm>
            <a:off x="220435" y="919842"/>
            <a:ext cx="11743187" cy="1341665"/>
          </a:xfrm>
        </p:spPr>
        <p:txBody>
          <a:bodyPr>
            <a:noAutofit/>
          </a:bodyPr>
          <a:lstStyle/>
          <a:p>
            <a:r>
              <a:rPr lang="en-US" sz="2400" dirty="0">
                <a:latin typeface="Times New Roman" panose="02020603050405020304" pitchFamily="18" charset="0"/>
                <a:cs typeface="Times New Roman" panose="02020603050405020304" pitchFamily="18" charset="0"/>
              </a:rPr>
              <a:t>Leadership competency: Apply principles of leadership, governance and management, which include creating a vision, empowering others, fostering collaboration and guiding decision making (n = 174)</a:t>
            </a:r>
          </a:p>
        </p:txBody>
      </p:sp>
      <p:graphicFrame>
        <p:nvGraphicFramePr>
          <p:cNvPr id="7" name="Chart 6">
            <a:extLst>
              <a:ext uri="{FF2B5EF4-FFF2-40B4-BE49-F238E27FC236}">
                <a16:creationId xmlns:a16="http://schemas.microsoft.com/office/drawing/2014/main" id="{14A03111-60D7-01AF-0927-E9568838E515}"/>
              </a:ext>
            </a:extLst>
          </p:cNvPr>
          <p:cNvGraphicFramePr>
            <a:graphicFrameLocks/>
          </p:cNvGraphicFramePr>
          <p:nvPr/>
        </p:nvGraphicFramePr>
        <p:xfrm>
          <a:off x="314797" y="2248807"/>
          <a:ext cx="7105947" cy="39771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3551D341-D095-B7F4-1141-0CBB9F06255F}"/>
              </a:ext>
            </a:extLst>
          </p:cNvPr>
          <p:cNvGraphicFramePr>
            <a:graphicFrameLocks/>
          </p:cNvGraphicFramePr>
          <p:nvPr/>
        </p:nvGraphicFramePr>
        <p:xfrm>
          <a:off x="6432274" y="2212815"/>
          <a:ext cx="5308897" cy="3991952"/>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4A9AF7C0-19E6-E3B7-7978-E129912463F0}"/>
              </a:ext>
            </a:extLst>
          </p:cNvPr>
          <p:cNvSpPr txBox="1"/>
          <p:nvPr/>
        </p:nvSpPr>
        <p:spPr>
          <a:xfrm>
            <a:off x="8409214" y="6156074"/>
            <a:ext cx="3437165"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*Statistically significant difference, p&lt;0.05, 95% CI </a:t>
            </a:r>
          </a:p>
        </p:txBody>
      </p:sp>
    </p:spTree>
    <p:extLst>
      <p:ext uri="{BB962C8B-B14F-4D97-AF65-F5344CB8AC3E}">
        <p14:creationId xmlns:p14="http://schemas.microsoft.com/office/powerpoint/2010/main" val="399702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2E440-DCD6-6595-FCD0-A784F722D8BA}"/>
              </a:ext>
            </a:extLst>
          </p:cNvPr>
          <p:cNvSpPr>
            <a:spLocks noGrp="1"/>
          </p:cNvSpPr>
          <p:nvPr>
            <p:ph type="title"/>
          </p:nvPr>
        </p:nvSpPr>
        <p:spPr>
          <a:xfrm>
            <a:off x="258535" y="935789"/>
            <a:ext cx="10972800" cy="855267"/>
          </a:xfrm>
        </p:spPr>
        <p:txBody>
          <a:bodyPr>
            <a:normAutofit/>
          </a:bodyPr>
          <a:lstStyle/>
          <a:p>
            <a:r>
              <a:rPr lang="en-US" sz="2400" dirty="0"/>
              <a:t>Leadership competency: Apply negotiation and mediation skills to address organizational or community challenges </a:t>
            </a:r>
          </a:p>
        </p:txBody>
      </p:sp>
      <p:graphicFrame>
        <p:nvGraphicFramePr>
          <p:cNvPr id="3" name="Chart 2">
            <a:extLst>
              <a:ext uri="{FF2B5EF4-FFF2-40B4-BE49-F238E27FC236}">
                <a16:creationId xmlns:a16="http://schemas.microsoft.com/office/drawing/2014/main" id="{059531FF-5567-164D-51BC-DA01CD96863B}"/>
              </a:ext>
            </a:extLst>
          </p:cNvPr>
          <p:cNvGraphicFramePr>
            <a:graphicFrameLocks/>
          </p:cNvGraphicFramePr>
          <p:nvPr/>
        </p:nvGraphicFramePr>
        <p:xfrm>
          <a:off x="228601" y="2120748"/>
          <a:ext cx="7124700" cy="42400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03D2EDE0-DE09-9203-966C-6E14F65403BC}"/>
              </a:ext>
            </a:extLst>
          </p:cNvPr>
          <p:cNvGraphicFramePr>
            <a:graphicFrameLocks/>
          </p:cNvGraphicFramePr>
          <p:nvPr/>
        </p:nvGraphicFramePr>
        <p:xfrm>
          <a:off x="6642101" y="2120749"/>
          <a:ext cx="5486399" cy="4240007"/>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8DE058C7-8067-499D-82F6-A0F0E85BA54E}"/>
              </a:ext>
            </a:extLst>
          </p:cNvPr>
          <p:cNvSpPr txBox="1"/>
          <p:nvPr/>
        </p:nvSpPr>
        <p:spPr>
          <a:xfrm>
            <a:off x="8541572" y="6165481"/>
            <a:ext cx="3449617"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*Statistically significant difference, p&lt;0.05, 95% CI </a:t>
            </a:r>
          </a:p>
        </p:txBody>
      </p:sp>
    </p:spTree>
    <p:extLst>
      <p:ext uri="{BB962C8B-B14F-4D97-AF65-F5344CB8AC3E}">
        <p14:creationId xmlns:p14="http://schemas.microsoft.com/office/powerpoint/2010/main" val="304166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636DD-CB51-6881-C3DE-446437BC400F}"/>
              </a:ext>
            </a:extLst>
          </p:cNvPr>
          <p:cNvSpPr>
            <a:spLocks noGrp="1"/>
          </p:cNvSpPr>
          <p:nvPr>
            <p:ph type="title"/>
          </p:nvPr>
        </p:nvSpPr>
        <p:spPr>
          <a:xfrm>
            <a:off x="495301" y="936172"/>
            <a:ext cx="10972800" cy="557894"/>
          </a:xfrm>
        </p:spPr>
        <p:txBody>
          <a:bodyPr>
            <a:normAutofit/>
          </a:bodyPr>
          <a:lstStyle/>
          <a:p>
            <a:r>
              <a:rPr lang="en-US" sz="2400" dirty="0"/>
              <a:t>MPH Alumni Survey</a:t>
            </a:r>
          </a:p>
        </p:txBody>
      </p:sp>
      <p:sp>
        <p:nvSpPr>
          <p:cNvPr id="3" name="Content Placeholder 2">
            <a:extLst>
              <a:ext uri="{FF2B5EF4-FFF2-40B4-BE49-F238E27FC236}">
                <a16:creationId xmlns:a16="http://schemas.microsoft.com/office/drawing/2014/main" id="{177E4C4A-3734-BF63-6F0F-7B45736F9F81}"/>
              </a:ext>
            </a:extLst>
          </p:cNvPr>
          <p:cNvSpPr>
            <a:spLocks noGrp="1"/>
          </p:cNvSpPr>
          <p:nvPr>
            <p:ph sz="half" idx="1"/>
          </p:nvPr>
        </p:nvSpPr>
        <p:spPr>
          <a:xfrm>
            <a:off x="723899" y="1494066"/>
            <a:ext cx="10972799" cy="4800599"/>
          </a:xfrm>
        </p:spPr>
        <p:txBody>
          <a:bodyPr>
            <a:noAutofit/>
          </a:bodyPr>
          <a:lstStyle/>
          <a:p>
            <a:pPr>
              <a:spcAft>
                <a:spcPts val="600"/>
              </a:spcAft>
            </a:pPr>
            <a:r>
              <a:rPr lang="en-US" sz="1800" dirty="0">
                <a:latin typeface="Californian FB" panose="0207040306080B030204" pitchFamily="18" charset="77"/>
                <a:cs typeface="Times New Roman" panose="02020603050405020304" pitchFamily="18" charset="0"/>
              </a:rPr>
              <a:t>We conducted a survey of our MPH alumni in 2022, which included alumni from 2016-2021.</a:t>
            </a:r>
            <a:endParaRPr lang="en-US" sz="700" dirty="0">
              <a:latin typeface="Californian FB" panose="0207040306080B030204" pitchFamily="18" charset="77"/>
              <a:cs typeface="Times New Roman" panose="02020603050405020304" pitchFamily="18" charset="0"/>
            </a:endParaRPr>
          </a:p>
          <a:p>
            <a:pPr marR="0">
              <a:lnSpc>
                <a:spcPct val="107000"/>
              </a:lnSpc>
              <a:spcBef>
                <a:spcPts val="0"/>
              </a:spcBef>
              <a:spcAft>
                <a:spcPts val="600"/>
              </a:spcAft>
            </a:pPr>
            <a:r>
              <a:rPr lang="en-US" sz="1800" dirty="0">
                <a:latin typeface="Californian FB" panose="0207040306080B030204" pitchFamily="18" charset="77"/>
                <a:cs typeface="Times New Roman" panose="02020603050405020304" pitchFamily="18" charset="0"/>
              </a:rPr>
              <a:t>The survey asked alumni to indicate their preparedness for the CEPH Foundational and program Specialization competencies.</a:t>
            </a:r>
            <a:endParaRPr lang="en-US" sz="700" dirty="0">
              <a:latin typeface="Californian FB" panose="0207040306080B030204" pitchFamily="18" charset="77"/>
              <a:cs typeface="Times New Roman" panose="02020603050405020304" pitchFamily="18" charset="0"/>
            </a:endParaRPr>
          </a:p>
          <a:p>
            <a:pPr marR="0">
              <a:lnSpc>
                <a:spcPct val="107000"/>
              </a:lnSpc>
              <a:spcBef>
                <a:spcPts val="0"/>
              </a:spcBef>
              <a:spcAft>
                <a:spcPts val="800"/>
              </a:spcAft>
            </a:pPr>
            <a:r>
              <a:rPr lang="en-US" sz="1800" dirty="0">
                <a:latin typeface="Californian FB" panose="0207040306080B030204" pitchFamily="18" charset="77"/>
                <a:cs typeface="Times New Roman" panose="02020603050405020304" pitchFamily="18" charset="0"/>
              </a:rPr>
              <a:t>For each competency, alumni were asked to indicate their level of agreement to the question: “After graduating from the Brown School with an MPH degree, I was prepared to:” </a:t>
            </a:r>
            <a:endParaRPr lang="en-US" sz="900" dirty="0">
              <a:latin typeface="Californian FB" panose="0207040306080B030204" pitchFamily="18" charset="77"/>
              <a:cs typeface="Times New Roman" panose="02020603050405020304" pitchFamily="18" charset="0"/>
            </a:endParaRPr>
          </a:p>
          <a:p>
            <a:pPr marL="0" marR="0">
              <a:lnSpc>
                <a:spcPct val="107000"/>
              </a:lnSpc>
              <a:spcBef>
                <a:spcPts val="0"/>
              </a:spcBef>
              <a:spcAft>
                <a:spcPts val="800"/>
              </a:spcAft>
            </a:pPr>
            <a:r>
              <a:rPr lang="en-US" sz="1800" dirty="0">
                <a:latin typeface="Californian FB" panose="0207040306080B030204" pitchFamily="18" charset="77"/>
                <a:cs typeface="Times New Roman" panose="02020603050405020304" pitchFamily="18" charset="0"/>
              </a:rPr>
              <a:t>We combined the leadership competencies into one statement:</a:t>
            </a:r>
          </a:p>
          <a:p>
            <a:pPr marL="685800" lvl="1">
              <a:lnSpc>
                <a:spcPct val="107000"/>
              </a:lnSpc>
              <a:spcBef>
                <a:spcPts val="0"/>
              </a:spcBef>
            </a:pPr>
            <a:r>
              <a:rPr lang="en-US" sz="1800" dirty="0">
                <a:latin typeface="Californian FB" panose="0207040306080B030204" pitchFamily="18" charset="77"/>
                <a:cs typeface="Times New Roman" panose="02020603050405020304" pitchFamily="18" charset="0"/>
              </a:rPr>
              <a:t>Apply leadership and management skills, including negotiation, in an organization or community.</a:t>
            </a:r>
          </a:p>
          <a:p>
            <a:pPr marL="0">
              <a:lnSpc>
                <a:spcPct val="107000"/>
              </a:lnSpc>
              <a:spcBef>
                <a:spcPts val="0"/>
              </a:spcBef>
              <a:spcAft>
                <a:spcPts val="800"/>
              </a:spcAft>
            </a:pPr>
            <a:endParaRPr lang="en-US" sz="700" dirty="0">
              <a:latin typeface="Californian FB" panose="0207040306080B030204" pitchFamily="18" charset="77"/>
              <a:cs typeface="Times New Roman" panose="02020603050405020304" pitchFamily="18" charset="0"/>
            </a:endParaRPr>
          </a:p>
          <a:p>
            <a:pPr marL="0">
              <a:lnSpc>
                <a:spcPct val="107000"/>
              </a:lnSpc>
              <a:spcBef>
                <a:spcPts val="0"/>
              </a:spcBef>
              <a:spcAft>
                <a:spcPts val="800"/>
              </a:spcAft>
            </a:pPr>
            <a:r>
              <a:rPr lang="en-US" sz="1800" dirty="0">
                <a:latin typeface="Californian FB" panose="0207040306080B030204" pitchFamily="18" charset="77"/>
                <a:cs typeface="Times New Roman" panose="02020603050405020304" pitchFamily="18" charset="0"/>
              </a:rPr>
              <a:t>Response choices included:</a:t>
            </a:r>
          </a:p>
          <a:p>
            <a:pPr marL="685800" lvl="1">
              <a:spcBef>
                <a:spcPts val="0"/>
              </a:spcBef>
            </a:pPr>
            <a:r>
              <a:rPr lang="en-US" sz="1800" dirty="0">
                <a:latin typeface="Californian FB" panose="0207040306080B030204" pitchFamily="18" charset="77"/>
                <a:cs typeface="Times New Roman" panose="02020603050405020304" pitchFamily="18" charset="0"/>
              </a:rPr>
              <a:t>Completely agree</a:t>
            </a:r>
          </a:p>
          <a:p>
            <a:pPr marL="685800" lvl="1">
              <a:spcBef>
                <a:spcPts val="0"/>
              </a:spcBef>
            </a:pPr>
            <a:r>
              <a:rPr lang="en-US" sz="1800" dirty="0">
                <a:latin typeface="Californian FB" panose="0207040306080B030204" pitchFamily="18" charset="77"/>
                <a:cs typeface="Times New Roman" panose="02020603050405020304" pitchFamily="18" charset="0"/>
              </a:rPr>
              <a:t>Agree</a:t>
            </a:r>
          </a:p>
          <a:p>
            <a:pPr marL="685800" lvl="1">
              <a:spcBef>
                <a:spcPts val="0"/>
              </a:spcBef>
            </a:pPr>
            <a:r>
              <a:rPr lang="en-US" sz="1800" dirty="0">
                <a:latin typeface="Californian FB" panose="0207040306080B030204" pitchFamily="18" charset="77"/>
                <a:cs typeface="Times New Roman" panose="02020603050405020304" pitchFamily="18" charset="0"/>
              </a:rPr>
              <a:t>Disagree</a:t>
            </a:r>
          </a:p>
          <a:p>
            <a:pPr marL="685800" lvl="1">
              <a:spcBef>
                <a:spcPts val="0"/>
              </a:spcBef>
            </a:pPr>
            <a:r>
              <a:rPr lang="en-US" sz="1800" dirty="0">
                <a:latin typeface="Californian FB" panose="0207040306080B030204" pitchFamily="18" charset="77"/>
                <a:cs typeface="Times New Roman" panose="02020603050405020304" pitchFamily="18" charset="0"/>
              </a:rPr>
              <a:t>Completely Disagree</a:t>
            </a:r>
          </a:p>
          <a:p>
            <a:pPr marL="685800" lvl="1">
              <a:spcBef>
                <a:spcPts val="0"/>
              </a:spcBef>
            </a:pPr>
            <a:r>
              <a:rPr lang="en-US" sz="1800" dirty="0">
                <a:latin typeface="Californian FB" panose="0207040306080B030204" pitchFamily="18" charset="77"/>
                <a:cs typeface="Times New Roman" panose="02020603050405020304" pitchFamily="18" charset="0"/>
              </a:rPr>
              <a:t>Not sure</a:t>
            </a:r>
          </a:p>
          <a:p>
            <a:pPr marL="400050" lvl="1" indent="0">
              <a:spcBef>
                <a:spcPts val="0"/>
              </a:spcBef>
              <a:buNone/>
            </a:pPr>
            <a:endParaRPr lang="en-US" sz="800" dirty="0">
              <a:latin typeface="Californian FB" panose="0207040306080B030204" pitchFamily="18" charset="77"/>
              <a:cs typeface="Times New Roman" panose="02020603050405020304" pitchFamily="18" charset="0"/>
            </a:endParaRPr>
          </a:p>
          <a:p>
            <a:pPr marL="0">
              <a:lnSpc>
                <a:spcPct val="107000"/>
              </a:lnSpc>
              <a:spcBef>
                <a:spcPts val="0"/>
              </a:spcBef>
              <a:spcAft>
                <a:spcPts val="800"/>
              </a:spcAft>
            </a:pPr>
            <a:r>
              <a:rPr lang="en-US" sz="1800" dirty="0">
                <a:latin typeface="Californian FB" panose="0207040306080B030204" pitchFamily="18" charset="77"/>
                <a:cs typeface="Times New Roman" panose="02020603050405020304" pitchFamily="18" charset="0"/>
              </a:rPr>
              <a:t>We received a total of 162 responses from June 2022 – August 2022.</a:t>
            </a:r>
          </a:p>
        </p:txBody>
      </p:sp>
    </p:spTree>
    <p:extLst>
      <p:ext uri="{BB962C8B-B14F-4D97-AF65-F5344CB8AC3E}">
        <p14:creationId xmlns:p14="http://schemas.microsoft.com/office/powerpoint/2010/main" val="69470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0A809-1C2A-533E-C10B-CD8A23522F07}"/>
              </a:ext>
            </a:extLst>
          </p:cNvPr>
          <p:cNvSpPr>
            <a:spLocks noGrp="1"/>
          </p:cNvSpPr>
          <p:nvPr>
            <p:ph type="title"/>
          </p:nvPr>
        </p:nvSpPr>
        <p:spPr>
          <a:xfrm>
            <a:off x="433754" y="936394"/>
            <a:ext cx="10972800" cy="1094655"/>
          </a:xfrm>
        </p:spPr>
        <p:txBody>
          <a:bodyPr>
            <a:normAutofit/>
          </a:bodyPr>
          <a:lstStyle/>
          <a:p>
            <a:r>
              <a:rPr lang="en-US" sz="2400" dirty="0"/>
              <a:t>Apply leadership and management skills, including negotiation, in an organization or community (n = 162)</a:t>
            </a:r>
          </a:p>
        </p:txBody>
      </p:sp>
      <p:graphicFrame>
        <p:nvGraphicFramePr>
          <p:cNvPr id="5" name="Chart 4">
            <a:extLst>
              <a:ext uri="{FF2B5EF4-FFF2-40B4-BE49-F238E27FC236}">
                <a16:creationId xmlns:a16="http://schemas.microsoft.com/office/drawing/2014/main" id="{3D732A3F-F2B7-0332-EE29-78CED65EEE8E}"/>
              </a:ext>
            </a:extLst>
          </p:cNvPr>
          <p:cNvGraphicFramePr/>
          <p:nvPr/>
        </p:nvGraphicFramePr>
        <p:xfrm>
          <a:off x="597877" y="2026640"/>
          <a:ext cx="10603523" cy="444946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4A9AF7C0-19E6-E3B7-7978-E129912463F0}"/>
              </a:ext>
            </a:extLst>
          </p:cNvPr>
          <p:cNvSpPr txBox="1"/>
          <p:nvPr/>
        </p:nvSpPr>
        <p:spPr>
          <a:xfrm>
            <a:off x="8899072" y="6417331"/>
            <a:ext cx="2890158"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*Leadership at Brown implemented in 2019</a:t>
            </a:r>
          </a:p>
        </p:txBody>
      </p:sp>
    </p:spTree>
    <p:extLst>
      <p:ext uri="{BB962C8B-B14F-4D97-AF65-F5344CB8AC3E}">
        <p14:creationId xmlns:p14="http://schemas.microsoft.com/office/powerpoint/2010/main" val="396488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0A809-1C2A-533E-C10B-CD8A23522F07}"/>
              </a:ext>
            </a:extLst>
          </p:cNvPr>
          <p:cNvSpPr>
            <a:spLocks noGrp="1"/>
          </p:cNvSpPr>
          <p:nvPr>
            <p:ph type="title"/>
          </p:nvPr>
        </p:nvSpPr>
        <p:spPr>
          <a:xfrm>
            <a:off x="342900" y="1049188"/>
            <a:ext cx="10972800" cy="967154"/>
          </a:xfrm>
        </p:spPr>
        <p:txBody>
          <a:bodyPr>
            <a:normAutofit/>
          </a:bodyPr>
          <a:lstStyle/>
          <a:p>
            <a:r>
              <a:rPr lang="en-US" sz="2400" dirty="0"/>
              <a:t>Apply leadership and management skills, including negotiation, in an organization or community</a:t>
            </a:r>
          </a:p>
        </p:txBody>
      </p:sp>
      <p:sp>
        <p:nvSpPr>
          <p:cNvPr id="6" name="TextBox 5">
            <a:extLst>
              <a:ext uri="{FF2B5EF4-FFF2-40B4-BE49-F238E27FC236}">
                <a16:creationId xmlns:a16="http://schemas.microsoft.com/office/drawing/2014/main" id="{4A9AF7C0-19E6-E3B7-7978-E129912463F0}"/>
              </a:ext>
            </a:extLst>
          </p:cNvPr>
          <p:cNvSpPr txBox="1"/>
          <p:nvPr/>
        </p:nvSpPr>
        <p:spPr>
          <a:xfrm>
            <a:off x="8899072" y="6417331"/>
            <a:ext cx="2890158"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*Leadership at Brown implemented in 2019</a:t>
            </a:r>
          </a:p>
        </p:txBody>
      </p:sp>
      <p:graphicFrame>
        <p:nvGraphicFramePr>
          <p:cNvPr id="7" name="Chart 6"/>
          <p:cNvGraphicFramePr>
            <a:graphicFrameLocks/>
          </p:cNvGraphicFramePr>
          <p:nvPr/>
        </p:nvGraphicFramePr>
        <p:xfrm>
          <a:off x="342900" y="2153641"/>
          <a:ext cx="6934200" cy="43906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nvGraphicFramePr>
        <p:xfrm>
          <a:off x="7124700" y="2166341"/>
          <a:ext cx="4889500" cy="439069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405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 and Future Thinking</a:t>
            </a:r>
          </a:p>
        </p:txBody>
      </p:sp>
      <p:sp>
        <p:nvSpPr>
          <p:cNvPr id="3" name="Content Placeholder 2"/>
          <p:cNvSpPr>
            <a:spLocks noGrp="1"/>
          </p:cNvSpPr>
          <p:nvPr>
            <p:ph sz="half" idx="1"/>
          </p:nvPr>
        </p:nvSpPr>
        <p:spPr>
          <a:xfrm>
            <a:off x="609599" y="1778001"/>
            <a:ext cx="11373853" cy="4911557"/>
          </a:xfrm>
        </p:spPr>
        <p:txBody>
          <a:bodyPr>
            <a:normAutofit fontScale="92500" lnSpcReduction="10000"/>
          </a:bodyPr>
          <a:lstStyle/>
          <a:p>
            <a:r>
              <a:rPr lang="en-US" dirty="0"/>
              <a:t>Leadership skill development is imperative for public health students</a:t>
            </a:r>
          </a:p>
          <a:p>
            <a:endParaRPr lang="en-US" dirty="0"/>
          </a:p>
          <a:p>
            <a:r>
              <a:rPr lang="en-US" dirty="0"/>
              <a:t>Students often have barriers – real and perceived – to viewing themselves as leaders</a:t>
            </a:r>
          </a:p>
          <a:p>
            <a:pPr lvl="1"/>
            <a:r>
              <a:rPr lang="en-US" dirty="0">
                <a:sym typeface="Wingdings" panose="05000000000000000000" pitchFamily="2" charset="2"/>
              </a:rPr>
              <a:t>Intentional leadership development and  CEPH competencies in curriculum increases student perceptions of skill.  However….</a:t>
            </a:r>
          </a:p>
          <a:p>
            <a:pPr lvl="1"/>
            <a:endParaRPr lang="en-US" dirty="0"/>
          </a:p>
          <a:p>
            <a:r>
              <a:rPr lang="en-US" dirty="0"/>
              <a:t>Leadership </a:t>
            </a:r>
            <a:r>
              <a:rPr lang="en-US" i="1" dirty="0"/>
              <a:t>self-reflection</a:t>
            </a:r>
            <a:r>
              <a:rPr lang="en-US" dirty="0"/>
              <a:t> is key to development and likely necessary before assessing competence.</a:t>
            </a:r>
          </a:p>
          <a:p>
            <a:endParaRPr lang="en-US" dirty="0"/>
          </a:p>
          <a:p>
            <a:r>
              <a:rPr lang="en-US" dirty="0"/>
              <a:t>We largely focus on implementation </a:t>
            </a:r>
            <a:r>
              <a:rPr lang="en-US" dirty="0">
                <a:sym typeface="Wingdings" panose="05000000000000000000" pitchFamily="2" charset="2"/>
              </a:rPr>
              <a:t> room for critical exploration on leadership in de-implementation.</a:t>
            </a:r>
          </a:p>
          <a:p>
            <a:endParaRPr lang="en-US" dirty="0">
              <a:sym typeface="Wingdings" panose="05000000000000000000" pitchFamily="2" charset="2"/>
            </a:endParaRPr>
          </a:p>
          <a:p>
            <a:r>
              <a:rPr lang="en-US" dirty="0"/>
              <a:t>Unknown: What are barriers to alumni perceptions of skill?</a:t>
            </a:r>
          </a:p>
          <a:p>
            <a:pPr lvl="1"/>
            <a:r>
              <a:rPr lang="en-US" dirty="0"/>
              <a:t>What are their opportunities for leadership self-reflection, development, and skill building overtime?  </a:t>
            </a:r>
          </a:p>
        </p:txBody>
      </p:sp>
    </p:spTree>
    <p:extLst>
      <p:ext uri="{BB962C8B-B14F-4D97-AF65-F5344CB8AC3E}">
        <p14:creationId xmlns:p14="http://schemas.microsoft.com/office/powerpoint/2010/main" val="142245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volunteer thank you"/>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1034" name="Picture 10"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644" y="1609467"/>
            <a:ext cx="8261546" cy="2871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494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A89843B1-970B-4874-B8D3-80B4AF8F6141}"/>
              </a:ext>
            </a:extLst>
          </p:cNvPr>
          <p:cNvPicPr>
            <a:picLocks noChangeAspect="1"/>
          </p:cNvPicPr>
          <p:nvPr/>
        </p:nvPicPr>
        <p:blipFill>
          <a:blip r:embed="rId3"/>
          <a:stretch>
            <a:fillRect/>
          </a:stretch>
        </p:blipFill>
        <p:spPr>
          <a:xfrm>
            <a:off x="2006601" y="1466089"/>
            <a:ext cx="8178799" cy="3925822"/>
          </a:xfrm>
          <a:prstGeom prst="rect">
            <a:avLst/>
          </a:prstGeom>
        </p:spPr>
      </p:pic>
      <p:sp>
        <p:nvSpPr>
          <p:cNvPr id="7" name="TextBox 6">
            <a:extLst>
              <a:ext uri="{FF2B5EF4-FFF2-40B4-BE49-F238E27FC236}">
                <a16:creationId xmlns:a16="http://schemas.microsoft.com/office/drawing/2014/main" id="{27FE5D2A-6AD6-4EC9-8CAA-781F0EF16932}"/>
              </a:ext>
            </a:extLst>
          </p:cNvPr>
          <p:cNvSpPr txBox="1"/>
          <p:nvPr/>
        </p:nvSpPr>
        <p:spPr>
          <a:xfrm>
            <a:off x="3185541" y="736865"/>
            <a:ext cx="71247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a:ea typeface="+mn-ea"/>
                <a:cs typeface="+mn-cs"/>
              </a:rPr>
              <a:t>Access this and past presentations</a:t>
            </a:r>
          </a:p>
        </p:txBody>
      </p:sp>
      <p:sp>
        <p:nvSpPr>
          <p:cNvPr id="10" name="Rectangle 9">
            <a:extLst>
              <a:ext uri="{FF2B5EF4-FFF2-40B4-BE49-F238E27FC236}">
                <a16:creationId xmlns:a16="http://schemas.microsoft.com/office/drawing/2014/main" id="{75C34645-C844-4F5E-9497-06597B676F7C}"/>
              </a:ext>
            </a:extLst>
          </p:cNvPr>
          <p:cNvSpPr/>
          <p:nvPr/>
        </p:nvSpPr>
        <p:spPr>
          <a:xfrm>
            <a:off x="2120900" y="2387600"/>
            <a:ext cx="1905000" cy="317500"/>
          </a:xfrm>
          <a:prstGeom prst="rect">
            <a:avLst/>
          </a:prstGeom>
          <a:noFill/>
          <a:ln w="57150">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31" name="Rectangle 30">
            <a:extLst>
              <a:ext uri="{FF2B5EF4-FFF2-40B4-BE49-F238E27FC236}">
                <a16:creationId xmlns:a16="http://schemas.microsoft.com/office/drawing/2014/main" id="{58A724C6-D3A2-4AF3-973C-AA56025892C1}"/>
              </a:ext>
            </a:extLst>
          </p:cNvPr>
          <p:cNvSpPr/>
          <p:nvPr/>
        </p:nvSpPr>
        <p:spPr>
          <a:xfrm>
            <a:off x="6502400" y="3759200"/>
            <a:ext cx="1409700" cy="317500"/>
          </a:xfrm>
          <a:prstGeom prst="rect">
            <a:avLst/>
          </a:prstGeom>
          <a:noFill/>
          <a:ln w="57150">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32" name="Rectangle 31">
            <a:extLst>
              <a:ext uri="{FF2B5EF4-FFF2-40B4-BE49-F238E27FC236}">
                <a16:creationId xmlns:a16="http://schemas.microsoft.com/office/drawing/2014/main" id="{FC6D3705-FE40-4A96-9ABD-D868E8EB5AA7}"/>
              </a:ext>
            </a:extLst>
          </p:cNvPr>
          <p:cNvSpPr/>
          <p:nvPr/>
        </p:nvSpPr>
        <p:spPr>
          <a:xfrm>
            <a:off x="6095999" y="4575555"/>
            <a:ext cx="3924301" cy="816356"/>
          </a:xfrm>
          <a:prstGeom prst="rect">
            <a:avLst/>
          </a:prstGeom>
          <a:noFill/>
          <a:ln w="57150">
            <a:solidFill>
              <a:srgbClr val="3A6055"/>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33" name="Graphic 32" descr="Badge 1 with solid fill">
            <a:extLst>
              <a:ext uri="{FF2B5EF4-FFF2-40B4-BE49-F238E27FC236}">
                <a16:creationId xmlns:a16="http://schemas.microsoft.com/office/drawing/2014/main" id="{B0FAE828-BE4C-4C11-862A-48AC305DFB46}"/>
              </a:ext>
            </a:extLst>
          </p:cNvPr>
          <p:cNvPicPr>
            <a:picLocks noChangeAspect="1"/>
          </p:cNvPicPr>
          <p:nvPr/>
        </p:nvPicPr>
        <p:blipFill>
          <a:blip r:embed="rId4">
            <a:duotone>
              <a:schemeClr val="bg2">
                <a:shade val="45000"/>
                <a:satMod val="135000"/>
              </a:schemeClr>
              <a:prstClr val="white"/>
            </a:duotone>
            <a:extLst>
              <a:ext uri="{96DAC541-7B7A-43D3-8B79-37D633B846F1}">
                <asvg:svgBlip xmlns:asvg="http://schemas.microsoft.com/office/drawing/2016/SVG/main" r:embed="rId5"/>
              </a:ext>
            </a:extLst>
          </a:blip>
          <a:stretch>
            <a:fillRect/>
          </a:stretch>
        </p:blipFill>
        <p:spPr>
          <a:xfrm>
            <a:off x="3608386" y="1791206"/>
            <a:ext cx="596394" cy="596394"/>
          </a:xfrm>
          <a:prstGeom prst="rect">
            <a:avLst/>
          </a:prstGeom>
        </p:spPr>
      </p:pic>
      <p:pic>
        <p:nvPicPr>
          <p:cNvPr id="35" name="Graphic 34" descr="Badge with solid fill">
            <a:extLst>
              <a:ext uri="{FF2B5EF4-FFF2-40B4-BE49-F238E27FC236}">
                <a16:creationId xmlns:a16="http://schemas.microsoft.com/office/drawing/2014/main" id="{C6702337-CAB0-4705-8827-D4E32B902013}"/>
              </a:ext>
            </a:extLst>
          </p:cNvPr>
          <p:cNvPicPr>
            <a:picLocks noChangeAspect="1"/>
          </p:cNvPicPr>
          <p:nvPr/>
        </p:nvPicPr>
        <p:blipFill>
          <a:blip r:embed="rId6">
            <a:duotone>
              <a:schemeClr val="bg2">
                <a:shade val="45000"/>
                <a:satMod val="135000"/>
              </a:schemeClr>
              <a:prstClr val="white"/>
            </a:duotone>
            <a:extLst>
              <a:ext uri="{96DAC541-7B7A-43D3-8B79-37D633B846F1}">
                <asvg:svgBlip xmlns:asvg="http://schemas.microsoft.com/office/drawing/2016/SVG/main" r:embed="rId7"/>
              </a:ext>
            </a:extLst>
          </a:blip>
          <a:stretch>
            <a:fillRect/>
          </a:stretch>
        </p:blipFill>
        <p:spPr>
          <a:xfrm>
            <a:off x="7688769" y="3237922"/>
            <a:ext cx="581090" cy="581090"/>
          </a:xfrm>
          <a:prstGeom prst="rect">
            <a:avLst/>
          </a:prstGeom>
        </p:spPr>
      </p:pic>
      <p:pic>
        <p:nvPicPr>
          <p:cNvPr id="37" name="Graphic 36" descr="Badge 3 with solid fill">
            <a:extLst>
              <a:ext uri="{FF2B5EF4-FFF2-40B4-BE49-F238E27FC236}">
                <a16:creationId xmlns:a16="http://schemas.microsoft.com/office/drawing/2014/main" id="{87055174-3E4D-4E65-BF0A-5016B06AAB21}"/>
              </a:ext>
            </a:extLst>
          </p:cNvPr>
          <p:cNvPicPr>
            <a:picLocks noChangeAspect="1"/>
          </p:cNvPicPr>
          <p:nvPr/>
        </p:nvPicPr>
        <p:blipFill>
          <a:blip r:embed="rId8">
            <a:duotone>
              <a:schemeClr val="bg2">
                <a:shade val="45000"/>
                <a:satMod val="135000"/>
              </a:schemeClr>
              <a:prstClr val="white"/>
            </a:duotone>
            <a:extLst>
              <a:ext uri="{96DAC541-7B7A-43D3-8B79-37D633B846F1}">
                <asvg:svgBlip xmlns:asvg="http://schemas.microsoft.com/office/drawing/2016/SVG/main" r:embed="rId9"/>
              </a:ext>
            </a:extLst>
          </a:blip>
          <a:stretch>
            <a:fillRect/>
          </a:stretch>
        </p:blipFill>
        <p:spPr>
          <a:xfrm>
            <a:off x="9657270" y="4057771"/>
            <a:ext cx="652970" cy="652970"/>
          </a:xfrm>
          <a:prstGeom prst="rect">
            <a:avLst/>
          </a:prstGeom>
        </p:spPr>
      </p:pic>
    </p:spTree>
    <p:extLst>
      <p:ext uri="{BB962C8B-B14F-4D97-AF65-F5344CB8AC3E}">
        <p14:creationId xmlns:p14="http://schemas.microsoft.com/office/powerpoint/2010/main" val="3506897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5067" y="2204027"/>
            <a:ext cx="10363200" cy="635000"/>
          </a:xfrm>
        </p:spPr>
        <p:txBody>
          <a:bodyPr/>
          <a:lstStyle/>
          <a:p>
            <a:pPr algn="ctr"/>
            <a:r>
              <a:rPr lang="en-US" dirty="0"/>
              <a:t>Leadership and Management Skills for </a:t>
            </a:r>
            <a:br>
              <a:rPr lang="en-US" dirty="0"/>
            </a:br>
            <a:r>
              <a:rPr lang="en-US" dirty="0"/>
              <a:t>Public Health Students</a:t>
            </a:r>
          </a:p>
        </p:txBody>
      </p:sp>
      <p:sp>
        <p:nvSpPr>
          <p:cNvPr id="3" name="Subtitle 2"/>
          <p:cNvSpPr>
            <a:spLocks noGrp="1"/>
          </p:cNvSpPr>
          <p:nvPr>
            <p:ph type="subTitle" idx="1"/>
          </p:nvPr>
        </p:nvSpPr>
        <p:spPr>
          <a:xfrm>
            <a:off x="643467" y="3298802"/>
            <a:ext cx="10363200" cy="553917"/>
          </a:xfrm>
        </p:spPr>
        <p:txBody>
          <a:bodyPr/>
          <a:lstStyle/>
          <a:p>
            <a:pPr algn="ctr"/>
            <a:r>
              <a:rPr lang="en-US" dirty="0"/>
              <a:t>March 10, 2023</a:t>
            </a:r>
          </a:p>
        </p:txBody>
      </p:sp>
    </p:spTree>
    <p:extLst>
      <p:ext uri="{BB962C8B-B14F-4D97-AF65-F5344CB8AC3E}">
        <p14:creationId xmlns:p14="http://schemas.microsoft.com/office/powerpoint/2010/main" val="67090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a:t>
            </a:r>
          </a:p>
        </p:txBody>
      </p:sp>
      <p:sp>
        <p:nvSpPr>
          <p:cNvPr id="3" name="Content Placeholder 2"/>
          <p:cNvSpPr>
            <a:spLocks noGrp="1"/>
          </p:cNvSpPr>
          <p:nvPr>
            <p:ph idx="1"/>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69730163"/>
              </p:ext>
            </p:extLst>
          </p:nvPr>
        </p:nvGraphicFramePr>
        <p:xfrm>
          <a:off x="609599" y="1360380"/>
          <a:ext cx="11446043" cy="5394960"/>
        </p:xfrm>
        <a:graphic>
          <a:graphicData uri="http://schemas.openxmlformats.org/drawingml/2006/table">
            <a:tbl>
              <a:tblPr firstRow="1" bandRow="1">
                <a:tableStyleId>{5940675A-B579-460E-94D1-54222C63F5DA}</a:tableStyleId>
              </a:tblPr>
              <a:tblGrid>
                <a:gridCol w="2648114">
                  <a:extLst>
                    <a:ext uri="{9D8B030D-6E8A-4147-A177-3AD203B41FA5}">
                      <a16:colId xmlns:a16="http://schemas.microsoft.com/office/drawing/2014/main" val="325185524"/>
                    </a:ext>
                  </a:extLst>
                </a:gridCol>
                <a:gridCol w="2798758">
                  <a:extLst>
                    <a:ext uri="{9D8B030D-6E8A-4147-A177-3AD203B41FA5}">
                      <a16:colId xmlns:a16="http://schemas.microsoft.com/office/drawing/2014/main" val="1618455230"/>
                    </a:ext>
                  </a:extLst>
                </a:gridCol>
                <a:gridCol w="3062318">
                  <a:extLst>
                    <a:ext uri="{9D8B030D-6E8A-4147-A177-3AD203B41FA5}">
                      <a16:colId xmlns:a16="http://schemas.microsoft.com/office/drawing/2014/main" val="469129098"/>
                    </a:ext>
                  </a:extLst>
                </a:gridCol>
                <a:gridCol w="2936853">
                  <a:extLst>
                    <a:ext uri="{9D8B030D-6E8A-4147-A177-3AD203B41FA5}">
                      <a16:colId xmlns:a16="http://schemas.microsoft.com/office/drawing/2014/main" val="1000153155"/>
                    </a:ext>
                  </a:extLst>
                </a:gridCol>
              </a:tblGrid>
              <a:tr h="2958581">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4237258"/>
                  </a:ext>
                </a:extLst>
              </a:tr>
              <a:tr h="824907">
                <a:tc>
                  <a:txBody>
                    <a:bodyPr/>
                    <a:lstStyle/>
                    <a:p>
                      <a:r>
                        <a:rPr lang="en-US" sz="1800" b="1" i="0" kern="1200" dirty="0">
                          <a:solidFill>
                            <a:schemeClr val="tx1"/>
                          </a:solidFill>
                          <a:effectLst/>
                          <a:latin typeface="Source Sans Pro" panose="020B0503030403020204"/>
                          <a:ea typeface="+mn-ea"/>
                          <a:cs typeface="+mn-cs"/>
                        </a:rPr>
                        <a:t>Ross Brownson, PhD</a:t>
                      </a:r>
                    </a:p>
                    <a:p>
                      <a:endParaRPr lang="en-US" sz="1800" b="0" i="0" kern="1200" dirty="0">
                        <a:solidFill>
                          <a:schemeClr val="tx1"/>
                        </a:solidFill>
                        <a:effectLst/>
                        <a:latin typeface="Source Sans Pro" panose="020B0503030403020204"/>
                        <a:ea typeface="+mn-ea"/>
                        <a:cs typeface="+mn-cs"/>
                      </a:endParaRPr>
                    </a:p>
                    <a:p>
                      <a:endParaRPr lang="en-US" sz="1800" b="0" i="0" kern="1200" dirty="0">
                        <a:solidFill>
                          <a:schemeClr val="tx1"/>
                        </a:solidFill>
                        <a:effectLst/>
                        <a:latin typeface="Source Sans Pro" panose="020B0503030403020204"/>
                        <a:ea typeface="+mn-ea"/>
                        <a:cs typeface="+mn-cs"/>
                      </a:endParaRPr>
                    </a:p>
                    <a:p>
                      <a:r>
                        <a:rPr lang="en-US" sz="1800" b="0" i="0" kern="1200" dirty="0">
                          <a:solidFill>
                            <a:schemeClr val="tx1"/>
                          </a:solidFill>
                          <a:effectLst/>
                          <a:latin typeface="Source Sans Pro" panose="020B0503030403020204"/>
                          <a:ea typeface="+mn-ea"/>
                          <a:cs typeface="+mn-cs"/>
                        </a:rPr>
                        <a:t>Steven H. and Susan U. </a:t>
                      </a:r>
                      <a:r>
                        <a:rPr lang="en-US" sz="1800" b="0" i="0" kern="1200" dirty="0" err="1">
                          <a:solidFill>
                            <a:schemeClr val="tx1"/>
                          </a:solidFill>
                          <a:effectLst/>
                          <a:latin typeface="Source Sans Pro" panose="020B0503030403020204"/>
                          <a:ea typeface="+mn-ea"/>
                          <a:cs typeface="+mn-cs"/>
                        </a:rPr>
                        <a:t>Lipstein</a:t>
                      </a:r>
                      <a:r>
                        <a:rPr lang="en-US" sz="1800" b="0" i="0" kern="1200" dirty="0">
                          <a:solidFill>
                            <a:schemeClr val="tx1"/>
                          </a:solidFill>
                          <a:effectLst/>
                          <a:latin typeface="Source Sans Pro" panose="020B0503030403020204"/>
                          <a:ea typeface="+mn-ea"/>
                          <a:cs typeface="+mn-cs"/>
                        </a:rPr>
                        <a:t> Distinguished Professor</a:t>
                      </a:r>
                      <a:endParaRPr lang="en-US" dirty="0">
                        <a:latin typeface="Source Sans Pro" panose="020B0503030403020204"/>
                        <a:ea typeface="Source Sans Pro" panose="020B0503030403020204" pitchFamily="34" charset="0"/>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b="1" dirty="0">
                          <a:latin typeface="Source Sans Pro" panose="020B0503030403020204" pitchFamily="34" charset="0"/>
                          <a:ea typeface="Source Sans Pro" panose="020B0503030403020204" pitchFamily="34" charset="0"/>
                        </a:rPr>
                        <a:t>Angela Hobson</a:t>
                      </a:r>
                      <a:r>
                        <a:rPr lang="en-US" dirty="0">
                          <a:latin typeface="Source Sans Pro" panose="020B0503030403020204" pitchFamily="34" charset="0"/>
                          <a:ea typeface="Source Sans Pro" panose="020B0503030403020204" pitchFamily="34" charset="0"/>
                        </a:rPr>
                        <a:t>, </a:t>
                      </a:r>
                      <a:r>
                        <a:rPr lang="en-US" b="1" dirty="0">
                          <a:latin typeface="Source Sans Pro" panose="020B0503030403020204" pitchFamily="34" charset="0"/>
                          <a:ea typeface="Source Sans Pro" panose="020B0503030403020204" pitchFamily="34" charset="0"/>
                        </a:rPr>
                        <a:t>PhD, </a:t>
                      </a:r>
                    </a:p>
                    <a:p>
                      <a:r>
                        <a:rPr lang="en-US" b="1" dirty="0">
                          <a:latin typeface="Source Sans Pro" panose="020B0503030403020204" pitchFamily="34" charset="0"/>
                          <a:ea typeface="Source Sans Pro" panose="020B0503030403020204" pitchFamily="34" charset="0"/>
                        </a:rPr>
                        <a:t>MPH</a:t>
                      </a:r>
                    </a:p>
                    <a:p>
                      <a:endParaRPr lang="en-US" dirty="0">
                        <a:latin typeface="Source Sans Pro" panose="020B0503030403020204" pitchFamily="34" charset="0"/>
                        <a:ea typeface="Source Sans Pro" panose="020B0503030403020204" pitchFamily="34" charset="0"/>
                      </a:endParaRPr>
                    </a:p>
                    <a:p>
                      <a:r>
                        <a:rPr lang="en-US" dirty="0">
                          <a:latin typeface="Source Sans Pro" panose="020B0503030403020204" pitchFamily="34" charset="0"/>
                          <a:ea typeface="Source Sans Pro" panose="020B0503030403020204" pitchFamily="34" charset="0"/>
                        </a:rPr>
                        <a:t>Associate</a:t>
                      </a:r>
                      <a:r>
                        <a:rPr lang="en-US" baseline="0" dirty="0">
                          <a:latin typeface="Source Sans Pro" panose="020B0503030403020204" pitchFamily="34" charset="0"/>
                          <a:ea typeface="Source Sans Pro" panose="020B0503030403020204" pitchFamily="34" charset="0"/>
                        </a:rPr>
                        <a:t> </a:t>
                      </a:r>
                      <a:r>
                        <a:rPr lang="en-US" dirty="0">
                          <a:latin typeface="Source Sans Pro" panose="020B0503030403020204" pitchFamily="34" charset="0"/>
                          <a:ea typeface="Source Sans Pro" panose="020B0503030403020204" pitchFamily="34" charset="0"/>
                        </a:rPr>
                        <a:t> Dean for  </a:t>
                      </a:r>
                    </a:p>
                    <a:p>
                      <a:r>
                        <a:rPr lang="en-US" dirty="0">
                          <a:latin typeface="Source Sans Pro" panose="020B0503030403020204" pitchFamily="34" charset="0"/>
                          <a:ea typeface="Source Sans Pro" panose="020B0503030403020204" pitchFamily="34" charset="0"/>
                        </a:rPr>
                        <a:t>Public Health,</a:t>
                      </a:r>
                    </a:p>
                    <a:p>
                      <a:r>
                        <a:rPr lang="en-US" dirty="0">
                          <a:latin typeface="Source Sans Pro" panose="020B0503030403020204" pitchFamily="34" charset="0"/>
                          <a:ea typeface="Source Sans Pro" panose="020B0503030403020204" pitchFamily="34" charset="0"/>
                        </a:rPr>
                        <a:t>Teaching</a:t>
                      </a:r>
                      <a:r>
                        <a:rPr lang="en-US" baseline="0" dirty="0">
                          <a:latin typeface="Source Sans Pro" panose="020B0503030403020204" pitchFamily="34" charset="0"/>
                          <a:ea typeface="Source Sans Pro" panose="020B0503030403020204" pitchFamily="34" charset="0"/>
                        </a:rPr>
                        <a:t> Professor</a:t>
                      </a:r>
                    </a:p>
                    <a:p>
                      <a:endParaRPr lang="en-US" dirty="0">
                        <a:latin typeface="Source Sans Pro" panose="020B0503030403020204" pitchFamily="34" charset="0"/>
                        <a:ea typeface="Source Sans Pro" panose="020B0503030403020204" pitchFamily="34" charset="0"/>
                      </a:endParaRPr>
                    </a:p>
                    <a:p>
                      <a:endParaRPr lang="en-US" baseline="0" dirty="0">
                        <a:latin typeface="Source Sans Pro" panose="020B0503030403020204" pitchFamily="34" charset="0"/>
                        <a:ea typeface="Source Sans Pro" panose="020B0503030403020204" pitchFamily="34" charset="0"/>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b="1" dirty="0">
                          <a:latin typeface="Source Sans Pro" panose="020B0503030403020204" pitchFamily="34" charset="0"/>
                          <a:ea typeface="Source Sans Pro" panose="020B0503030403020204" pitchFamily="34" charset="0"/>
                        </a:rPr>
                        <a:t>Ragini</a:t>
                      </a:r>
                      <a:r>
                        <a:rPr lang="en-US" b="1" baseline="0" dirty="0">
                          <a:latin typeface="Source Sans Pro" panose="020B0503030403020204" pitchFamily="34" charset="0"/>
                          <a:ea typeface="Source Sans Pro" panose="020B0503030403020204" pitchFamily="34" charset="0"/>
                        </a:rPr>
                        <a:t> Maddipati</a:t>
                      </a:r>
                      <a:r>
                        <a:rPr lang="en-US" baseline="0" dirty="0">
                          <a:latin typeface="Source Sans Pro" panose="020B0503030403020204" pitchFamily="34" charset="0"/>
                          <a:ea typeface="Source Sans Pro" panose="020B0503030403020204" pitchFamily="34" charset="0"/>
                        </a:rPr>
                        <a:t>, </a:t>
                      </a:r>
                      <a:r>
                        <a:rPr lang="en-US" b="1" baseline="0" dirty="0">
                          <a:latin typeface="Source Sans Pro" panose="020B0503030403020204" pitchFamily="34" charset="0"/>
                          <a:ea typeface="Source Sans Pro" panose="020B0503030403020204" pitchFamily="34" charset="0"/>
                        </a:rPr>
                        <a:t>MSW, </a:t>
                      </a:r>
                    </a:p>
                    <a:p>
                      <a:r>
                        <a:rPr lang="en-US" b="1" baseline="0" dirty="0">
                          <a:latin typeface="Source Sans Pro" panose="020B0503030403020204" pitchFamily="34" charset="0"/>
                          <a:ea typeface="Source Sans Pro" panose="020B0503030403020204" pitchFamily="34" charset="0"/>
                        </a:rPr>
                        <a:t>MPH</a:t>
                      </a:r>
                    </a:p>
                    <a:p>
                      <a:endParaRPr lang="en-US" baseline="0" dirty="0">
                        <a:latin typeface="Source Sans Pro" panose="020B0503030403020204" pitchFamily="34" charset="0"/>
                        <a:ea typeface="Source Sans Pro" panose="020B0503030403020204" pitchFamily="34" charset="0"/>
                      </a:endParaRPr>
                    </a:p>
                    <a:p>
                      <a:r>
                        <a:rPr lang="en-US" baseline="0" dirty="0">
                          <a:latin typeface="Source Sans Pro" panose="020B0503030403020204" pitchFamily="34" charset="0"/>
                          <a:ea typeface="Source Sans Pro" panose="020B0503030403020204" pitchFamily="34" charset="0"/>
                        </a:rPr>
                        <a:t>Assistant Dean for Academic Programs,</a:t>
                      </a:r>
                    </a:p>
                    <a:p>
                      <a:r>
                        <a:rPr lang="en-US" baseline="0" dirty="0">
                          <a:latin typeface="Source Sans Pro" panose="020B0503030403020204" pitchFamily="34" charset="0"/>
                          <a:ea typeface="Source Sans Pro" panose="020B0503030403020204" pitchFamily="34" charset="0"/>
                        </a:rPr>
                        <a:t>Assistant Teaching </a:t>
                      </a:r>
                    </a:p>
                    <a:p>
                      <a:r>
                        <a:rPr lang="en-US" baseline="0" dirty="0">
                          <a:latin typeface="Source Sans Pro" panose="020B0503030403020204" pitchFamily="34" charset="0"/>
                          <a:ea typeface="Source Sans Pro" panose="020B0503030403020204" pitchFamily="34" charset="0"/>
                        </a:rPr>
                        <a:t>Professor</a:t>
                      </a: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r>
                        <a:rPr lang="en-US" b="1" dirty="0">
                          <a:latin typeface="Source Sans Pro" panose="020B0503030403020204" pitchFamily="34" charset="0"/>
                          <a:ea typeface="Source Sans Pro" panose="020B0503030403020204" pitchFamily="34" charset="0"/>
                        </a:rPr>
                        <a:t>Sarah</a:t>
                      </a:r>
                      <a:r>
                        <a:rPr lang="en-US" b="1" baseline="0" dirty="0">
                          <a:latin typeface="Source Sans Pro" panose="020B0503030403020204" pitchFamily="34" charset="0"/>
                          <a:ea typeface="Source Sans Pro" panose="020B0503030403020204" pitchFamily="34" charset="0"/>
                        </a:rPr>
                        <a:t> Moreland-Russell, PhD</a:t>
                      </a:r>
                    </a:p>
                    <a:p>
                      <a:endParaRPr lang="en-US" baseline="0" dirty="0">
                        <a:latin typeface="Source Sans Pro" panose="020B0503030403020204" pitchFamily="34" charset="0"/>
                        <a:ea typeface="Source Sans Pro" panose="020B0503030403020204" pitchFamily="34" charset="0"/>
                      </a:endParaRPr>
                    </a:p>
                    <a:p>
                      <a:r>
                        <a:rPr lang="en-US" baseline="0" dirty="0">
                          <a:latin typeface="Source Sans Pro" panose="020B0503030403020204" pitchFamily="34" charset="0"/>
                          <a:ea typeface="Source Sans Pro" panose="020B0503030403020204" pitchFamily="34" charset="0"/>
                        </a:rPr>
                        <a:t>Associate Professor of </a:t>
                      </a:r>
                    </a:p>
                    <a:p>
                      <a:r>
                        <a:rPr lang="en-US" baseline="0" dirty="0">
                          <a:latin typeface="Source Sans Pro" panose="020B0503030403020204" pitchFamily="34" charset="0"/>
                          <a:ea typeface="Source Sans Pro" panose="020B0503030403020204" pitchFamily="34" charset="0"/>
                        </a:rPr>
                        <a:t>Practice</a:t>
                      </a:r>
                      <a:endParaRPr lang="en-US" dirty="0">
                        <a:latin typeface="Source Sans Pro" panose="020B0503030403020204" pitchFamily="34" charset="0"/>
                        <a:ea typeface="Source Sans Pro" panose="020B0503030403020204" pitchFamily="34" charset="0"/>
                      </a:endParaRPr>
                    </a:p>
                  </a:txBody>
                  <a:tcP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6302548"/>
                  </a:ext>
                </a:extLst>
              </a:tr>
            </a:tbl>
          </a:graphicData>
        </a:graphic>
      </p:graphicFrame>
      <p:pic>
        <p:nvPicPr>
          <p:cNvPr id="5" name="Picture 4"/>
          <p:cNvPicPr>
            <a:picLocks noChangeAspect="1"/>
          </p:cNvPicPr>
          <p:nvPr/>
        </p:nvPicPr>
        <p:blipFill>
          <a:blip r:embed="rId3"/>
          <a:stretch>
            <a:fillRect/>
          </a:stretch>
        </p:blipFill>
        <p:spPr>
          <a:xfrm>
            <a:off x="5934324" y="2009927"/>
            <a:ext cx="2769632" cy="2431478"/>
          </a:xfrm>
          <a:prstGeom prst="rect">
            <a:avLst/>
          </a:prstGeom>
        </p:spPr>
      </p:pic>
      <p:pic>
        <p:nvPicPr>
          <p:cNvPr id="6" name="Picture 5"/>
          <p:cNvPicPr>
            <a:picLocks noChangeAspect="1"/>
          </p:cNvPicPr>
          <p:nvPr/>
        </p:nvPicPr>
        <p:blipFill>
          <a:blip r:embed="rId4"/>
          <a:stretch>
            <a:fillRect/>
          </a:stretch>
        </p:blipFill>
        <p:spPr>
          <a:xfrm>
            <a:off x="3199552" y="2009927"/>
            <a:ext cx="2682598" cy="2431478"/>
          </a:xfrm>
          <a:prstGeom prst="rect">
            <a:avLst/>
          </a:prstGeom>
        </p:spPr>
      </p:pic>
      <p:pic>
        <p:nvPicPr>
          <p:cNvPr id="7" name="Picture 6"/>
          <p:cNvPicPr>
            <a:picLocks noChangeAspect="1"/>
          </p:cNvPicPr>
          <p:nvPr/>
        </p:nvPicPr>
        <p:blipFill>
          <a:blip r:embed="rId5"/>
          <a:stretch>
            <a:fillRect/>
          </a:stretch>
        </p:blipFill>
        <p:spPr>
          <a:xfrm>
            <a:off x="661774" y="2009927"/>
            <a:ext cx="2431478" cy="2431478"/>
          </a:xfrm>
          <a:prstGeom prst="rect">
            <a:avLst/>
          </a:prstGeom>
        </p:spPr>
      </p:pic>
      <p:pic>
        <p:nvPicPr>
          <p:cNvPr id="9" name="Picture 8"/>
          <p:cNvPicPr>
            <a:picLocks noChangeAspect="1"/>
          </p:cNvPicPr>
          <p:nvPr/>
        </p:nvPicPr>
        <p:blipFill>
          <a:blip r:embed="rId6"/>
          <a:stretch>
            <a:fillRect/>
          </a:stretch>
        </p:blipFill>
        <p:spPr>
          <a:xfrm>
            <a:off x="8756130" y="2009927"/>
            <a:ext cx="2791324" cy="2416563"/>
          </a:xfrm>
          <a:prstGeom prst="rect">
            <a:avLst/>
          </a:prstGeom>
        </p:spPr>
      </p:pic>
    </p:spTree>
    <p:extLst>
      <p:ext uri="{BB962C8B-B14F-4D97-AF65-F5344CB8AC3E}">
        <p14:creationId xmlns:p14="http://schemas.microsoft.com/office/powerpoint/2010/main" val="12652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FBD50-87D8-9F0E-95B8-DC3BE27E08BE}"/>
              </a:ext>
            </a:extLst>
          </p:cNvPr>
          <p:cNvSpPr>
            <a:spLocks noGrp="1"/>
          </p:cNvSpPr>
          <p:nvPr>
            <p:ph type="title"/>
          </p:nvPr>
        </p:nvSpPr>
        <p:spPr/>
        <p:txBody>
          <a:bodyPr/>
          <a:lstStyle/>
          <a:p>
            <a:r>
              <a:rPr lang="en-US" dirty="0">
                <a:latin typeface="Times New Roman"/>
                <a:cs typeface="Times New Roman"/>
              </a:rPr>
              <a:t>Leadership and Management Skills for MPH Students</a:t>
            </a:r>
            <a:endParaRPr lang="en-US" dirty="0"/>
          </a:p>
        </p:txBody>
      </p:sp>
      <p:sp>
        <p:nvSpPr>
          <p:cNvPr id="3" name="Content Placeholder 2">
            <a:extLst>
              <a:ext uri="{FF2B5EF4-FFF2-40B4-BE49-F238E27FC236}">
                <a16:creationId xmlns:a16="http://schemas.microsoft.com/office/drawing/2014/main" id="{E93CBCF0-50B1-761C-A43B-3711DCCDDC1A}"/>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b="1" dirty="0">
                <a:cs typeface="Arial"/>
              </a:rPr>
              <a:t>Outline: </a:t>
            </a:r>
          </a:p>
          <a:p>
            <a:pPr marL="514350" indent="-514350">
              <a:buAutoNum type="arabicPeriod"/>
            </a:pPr>
            <a:r>
              <a:rPr lang="en-US" dirty="0">
                <a:cs typeface="Arial"/>
              </a:rPr>
              <a:t>Scholarship on Leadership Skills for Implementation and De-Implementation in Public Health Practice</a:t>
            </a:r>
          </a:p>
          <a:p>
            <a:pPr marL="514350" indent="-514350">
              <a:buAutoNum type="arabicPeriod"/>
            </a:pPr>
            <a:endParaRPr lang="en-US" dirty="0">
              <a:cs typeface="Arial"/>
            </a:endParaRPr>
          </a:p>
          <a:p>
            <a:pPr marL="514350" indent="-514350">
              <a:buAutoNum type="arabicPeriod"/>
            </a:pPr>
            <a:r>
              <a:rPr lang="en-US" dirty="0">
                <a:cs typeface="Arial"/>
              </a:rPr>
              <a:t>Leadership Model at Washington University in St. Louis, Brown School</a:t>
            </a:r>
          </a:p>
          <a:p>
            <a:pPr lvl="1" indent="-342900"/>
            <a:r>
              <a:rPr lang="en-US" dirty="0">
                <a:cs typeface="Arial"/>
              </a:rPr>
              <a:t>Framework</a:t>
            </a:r>
          </a:p>
          <a:p>
            <a:pPr lvl="1" indent="-342900"/>
            <a:r>
              <a:rPr lang="en-US" dirty="0">
                <a:cs typeface="Arial"/>
              </a:rPr>
              <a:t>Curriculum and Competency Assessments</a:t>
            </a:r>
          </a:p>
          <a:p>
            <a:pPr lvl="1" indent="-342900"/>
            <a:r>
              <a:rPr lang="en-US" dirty="0">
                <a:cs typeface="Arial"/>
              </a:rPr>
              <a:t>Student and Alumni Perceptions of Competence</a:t>
            </a:r>
          </a:p>
          <a:p>
            <a:pPr marL="400050" lvl="1" indent="0">
              <a:buNone/>
            </a:pPr>
            <a:endParaRPr lang="en-US" dirty="0">
              <a:cs typeface="Arial"/>
            </a:endParaRPr>
          </a:p>
          <a:p>
            <a:pPr marL="514350" indent="-514350">
              <a:buAutoNum type="arabicPeriod"/>
            </a:pPr>
            <a:r>
              <a:rPr lang="en-US" dirty="0">
                <a:cs typeface="Arial"/>
              </a:rPr>
              <a:t>Lessons learned and thinking toward the future</a:t>
            </a:r>
          </a:p>
          <a:p>
            <a:pPr marL="914400" lvl="1" indent="-514350">
              <a:buAutoNum type="arabicPeriod"/>
            </a:pPr>
            <a:endParaRPr lang="en-US" dirty="0">
              <a:latin typeface="Arial"/>
            </a:endParaRPr>
          </a:p>
        </p:txBody>
      </p:sp>
    </p:spTree>
    <p:extLst>
      <p:ext uri="{BB962C8B-B14F-4D97-AF65-F5344CB8AC3E}">
        <p14:creationId xmlns:p14="http://schemas.microsoft.com/office/powerpoint/2010/main" val="326854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a:cs typeface="Times New Roman"/>
              </a:rPr>
              <a:t>Implementation and Mis-implementation defined</a:t>
            </a:r>
          </a:p>
        </p:txBody>
      </p:sp>
      <p:sp>
        <p:nvSpPr>
          <p:cNvPr id="3" name="Content Placeholder 2"/>
          <p:cNvSpPr>
            <a:spLocks noGrp="1"/>
          </p:cNvSpPr>
          <p:nvPr>
            <p:ph sz="half" idx="1"/>
          </p:nvPr>
        </p:nvSpPr>
        <p:spPr>
          <a:xfrm>
            <a:off x="1284157" y="1927903"/>
            <a:ext cx="9607029" cy="4525963"/>
          </a:xfrm>
        </p:spPr>
        <p:txBody>
          <a:bodyPr vert="horz" lIns="91440" tIns="45720" rIns="91440" bIns="45720" rtlCol="0" anchor="t">
            <a:normAutofit/>
          </a:bodyPr>
          <a:lstStyle/>
          <a:p>
            <a:pPr marL="457200" indent="-457200"/>
            <a:r>
              <a:rPr lang="en-US" sz="3200" b="1" i="1" dirty="0">
                <a:latin typeface="Californian FB"/>
                <a:cs typeface="Arial"/>
              </a:rPr>
              <a:t>'implementation'</a:t>
            </a:r>
            <a:r>
              <a:rPr lang="en-US" sz="3200" i="1" dirty="0">
                <a:latin typeface="Californian FB"/>
                <a:cs typeface="Arial"/>
              </a:rPr>
              <a:t>  refers to the process of  putting a decision or plan into effect; execution</a:t>
            </a:r>
            <a:endParaRPr lang="en-US" dirty="0"/>
          </a:p>
          <a:p>
            <a:pPr marL="457200" indent="-457200"/>
            <a:r>
              <a:rPr lang="en-US" sz="2000" dirty="0">
                <a:latin typeface="Californian FB"/>
                <a:cs typeface="Arial"/>
              </a:rPr>
              <a:t> </a:t>
            </a:r>
            <a:r>
              <a:rPr lang="en-US" sz="3200" b="1" i="1" dirty="0">
                <a:latin typeface="Californian FB"/>
                <a:cs typeface="Arial"/>
              </a:rPr>
              <a:t>‘mis-implementation’</a:t>
            </a:r>
            <a:r>
              <a:rPr lang="en-US" sz="3200" i="1" dirty="0">
                <a:latin typeface="Californian FB"/>
                <a:cs typeface="Arial"/>
              </a:rPr>
              <a:t> refers to public health   decision-makers ending effective activities prematurely or continuing ineffective ones</a:t>
            </a:r>
            <a:endParaRPr lang="en-US" dirty="0"/>
          </a:p>
          <a:p>
            <a:pPr marL="457200" indent="-457200"/>
            <a:r>
              <a:rPr lang="en-US" sz="3200" i="1" dirty="0">
                <a:latin typeface="Californian FB"/>
                <a:cs typeface="Arial"/>
              </a:rPr>
              <a:t>Barriers and facilitators  of 'implementation' and 'mis-implementation' in public health</a:t>
            </a:r>
            <a:endParaRPr lang="en-US" sz="3200" i="1" dirty="0"/>
          </a:p>
          <a:p>
            <a:pPr marL="0" indent="0">
              <a:buNone/>
            </a:pPr>
            <a:endParaRPr lang="en-US" sz="3200" i="1" dirty="0"/>
          </a:p>
        </p:txBody>
      </p:sp>
      <p:sp>
        <p:nvSpPr>
          <p:cNvPr id="4" name="TextBox 3">
            <a:extLst>
              <a:ext uri="{FF2B5EF4-FFF2-40B4-BE49-F238E27FC236}">
                <a16:creationId xmlns:a16="http://schemas.microsoft.com/office/drawing/2014/main" id="{44FC3BE9-D26E-D82B-A034-3D62AAF9FA7B}"/>
              </a:ext>
            </a:extLst>
          </p:cNvPr>
          <p:cNvSpPr txBox="1"/>
          <p:nvPr/>
        </p:nvSpPr>
        <p:spPr>
          <a:xfrm>
            <a:off x="679553" y="6473253"/>
            <a:ext cx="113850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mn-lt"/>
                <a:cs typeface="+mn-lt"/>
              </a:rPr>
              <a:t>Brownson RC. et al. , Understanding mis-implementation in public health practice, </a:t>
            </a:r>
            <a:r>
              <a:rPr lang="en-US" sz="1400" i="1" dirty="0">
                <a:ea typeface="+mn-lt"/>
                <a:cs typeface="+mn-lt"/>
              </a:rPr>
              <a:t>Am J Prev Med, </a:t>
            </a:r>
            <a:r>
              <a:rPr lang="en-US" sz="1400" dirty="0">
                <a:ea typeface="+mn-lt"/>
                <a:cs typeface="+mn-lt"/>
              </a:rPr>
              <a:t>2015;48: 543-51.</a:t>
            </a:r>
            <a:endParaRPr lang="en-US" sz="1400" dirty="0">
              <a:ea typeface="Calibri"/>
              <a:cs typeface="Calibri"/>
            </a:endParaRPr>
          </a:p>
        </p:txBody>
      </p:sp>
    </p:spTree>
    <p:extLst>
      <p:ext uri="{BB962C8B-B14F-4D97-AF65-F5344CB8AC3E}">
        <p14:creationId xmlns:p14="http://schemas.microsoft.com/office/powerpoint/2010/main" val="407297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Times New Roman"/>
                <a:cs typeface="Times New Roman"/>
              </a:rPr>
              <a:t>Mis-Implementation and importance to Public Health programming</a:t>
            </a:r>
            <a:endParaRPr lang="en-US" dirty="0"/>
          </a:p>
        </p:txBody>
      </p:sp>
      <p:sp>
        <p:nvSpPr>
          <p:cNvPr id="3" name="Content Placeholder 2"/>
          <p:cNvSpPr>
            <a:spLocks noGrp="1"/>
          </p:cNvSpPr>
          <p:nvPr>
            <p:ph sz="half" idx="1"/>
          </p:nvPr>
        </p:nvSpPr>
        <p:spPr>
          <a:xfrm>
            <a:off x="609600" y="1778001"/>
            <a:ext cx="10743783" cy="4525963"/>
          </a:xfrm>
        </p:spPr>
        <p:txBody>
          <a:bodyPr vert="horz" lIns="91440" tIns="45720" rIns="91440" bIns="45720" rtlCol="0" anchor="t">
            <a:normAutofit/>
          </a:bodyPr>
          <a:lstStyle/>
          <a:p>
            <a:r>
              <a:rPr lang="en-US" dirty="0">
                <a:latin typeface="Californian FB"/>
                <a:cs typeface="Arial"/>
              </a:rPr>
              <a:t>Preventing program mis-implementation is necessary to sustain public health efforts and resources needed to improve health and well-being. </a:t>
            </a:r>
            <a:endParaRPr lang="en-US" dirty="0"/>
          </a:p>
          <a:p>
            <a:endParaRPr lang="en-US" dirty="0">
              <a:latin typeface="Californian FB"/>
              <a:cs typeface="Arial"/>
            </a:endParaRPr>
          </a:p>
          <a:p>
            <a:r>
              <a:rPr lang="en-US" dirty="0">
                <a:latin typeface="Californian FB"/>
                <a:cs typeface="Arial"/>
              </a:rPr>
              <a:t>Public health leaders are often responsible for making or implementing decisions such as approving or disapproving the continuance of a program. </a:t>
            </a:r>
            <a:endParaRPr lang="en-US" dirty="0"/>
          </a:p>
          <a:p>
            <a:endParaRPr lang="en-US" dirty="0">
              <a:latin typeface="Californian FB"/>
              <a:cs typeface="Arial"/>
            </a:endParaRPr>
          </a:p>
          <a:p>
            <a:r>
              <a:rPr lang="en-US" dirty="0">
                <a:latin typeface="Californian FB"/>
                <a:cs typeface="Arial"/>
              </a:rPr>
              <a:t>Understand the competencies of public health leaders can help in preventing program mis-implementation.</a:t>
            </a:r>
            <a:endParaRPr lang="en-US" dirty="0"/>
          </a:p>
        </p:txBody>
      </p:sp>
      <p:sp>
        <p:nvSpPr>
          <p:cNvPr id="4" name="TextBox 3">
            <a:extLst>
              <a:ext uri="{FF2B5EF4-FFF2-40B4-BE49-F238E27FC236}">
                <a16:creationId xmlns:a16="http://schemas.microsoft.com/office/drawing/2014/main" id="{2D9BF56D-2E30-B864-AAA0-1BE048C2E2E0}"/>
              </a:ext>
            </a:extLst>
          </p:cNvPr>
          <p:cNvSpPr txBox="1"/>
          <p:nvPr/>
        </p:nvSpPr>
        <p:spPr>
          <a:xfrm>
            <a:off x="803847" y="6390182"/>
            <a:ext cx="111301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mn-lt"/>
                <a:cs typeface="+mn-lt"/>
              </a:rPr>
              <a:t>Sarah Moreland-Russell, et al., Leading the way: competencies of leadership to prevent mis-implementation of public health programs, </a:t>
            </a:r>
            <a:r>
              <a:rPr lang="en-US" sz="1400" i="1" dirty="0">
                <a:ea typeface="+mn-lt"/>
                <a:cs typeface="+mn-lt"/>
              </a:rPr>
              <a:t>Health Education Research</a:t>
            </a:r>
            <a:r>
              <a:rPr lang="en-US" sz="1400" dirty="0">
                <a:ea typeface="+mn-lt"/>
                <a:cs typeface="+mn-lt"/>
              </a:rPr>
              <a:t>, Volume 37, Issue 5, October 2022, Pages 279–291, </a:t>
            </a:r>
            <a:r>
              <a:rPr lang="en-US" sz="1400" dirty="0">
                <a:ea typeface="+mn-lt"/>
                <a:cs typeface="+mn-lt"/>
                <a:hlinkClick r:id="rId2"/>
              </a:rPr>
              <a:t>https://doi.org/10.1093/her/cyac021</a:t>
            </a:r>
            <a:endParaRPr lang="en-US" sz="1400"/>
          </a:p>
        </p:txBody>
      </p:sp>
    </p:spTree>
    <p:extLst>
      <p:ext uri="{BB962C8B-B14F-4D97-AF65-F5344CB8AC3E}">
        <p14:creationId xmlns:p14="http://schemas.microsoft.com/office/powerpoint/2010/main" val="78683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37846"/>
            <a:ext cx="10972800" cy="604838"/>
          </a:xfrm>
        </p:spPr>
        <p:txBody>
          <a:bodyPr/>
          <a:lstStyle/>
          <a:p>
            <a:r>
              <a:rPr lang="en-US" dirty="0">
                <a:latin typeface="Times New Roman"/>
                <a:cs typeface="Times New Roman"/>
              </a:rPr>
              <a:t>The Public Health Leadership Competency Framework</a:t>
            </a:r>
          </a:p>
        </p:txBody>
      </p:sp>
      <p:pic>
        <p:nvPicPr>
          <p:cNvPr id="6" name="Picture 6" descr="Diagram&#10;&#10;Description automatically generated">
            <a:extLst>
              <a:ext uri="{FF2B5EF4-FFF2-40B4-BE49-F238E27FC236}">
                <a16:creationId xmlns:a16="http://schemas.microsoft.com/office/drawing/2014/main" id="{E4971A35-404C-B17D-C305-A3918C5F47E9}"/>
              </a:ext>
            </a:extLst>
          </p:cNvPr>
          <p:cNvPicPr>
            <a:picLocks noGrp="1" noChangeAspect="1"/>
          </p:cNvPicPr>
          <p:nvPr>
            <p:ph sz="half" idx="1"/>
          </p:nvPr>
        </p:nvPicPr>
        <p:blipFill>
          <a:blip r:embed="rId2"/>
          <a:stretch>
            <a:fillRect/>
          </a:stretch>
        </p:blipFill>
        <p:spPr>
          <a:xfrm>
            <a:off x="3100484" y="1640591"/>
            <a:ext cx="5074965" cy="4713340"/>
          </a:xfrm>
        </p:spPr>
      </p:pic>
      <p:sp>
        <p:nvSpPr>
          <p:cNvPr id="5" name="TextBox 4">
            <a:extLst>
              <a:ext uri="{FF2B5EF4-FFF2-40B4-BE49-F238E27FC236}">
                <a16:creationId xmlns:a16="http://schemas.microsoft.com/office/drawing/2014/main" id="{C6CA2932-8B43-291A-F7AA-BF71E925A561}"/>
              </a:ext>
            </a:extLst>
          </p:cNvPr>
          <p:cNvSpPr txBox="1"/>
          <p:nvPr/>
        </p:nvSpPr>
        <p:spPr>
          <a:xfrm>
            <a:off x="680803" y="6388933"/>
            <a:ext cx="109646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ea typeface="+mn-lt"/>
                <a:cs typeface="+mn-lt"/>
              </a:rPr>
              <a:t>Czabanowska</a:t>
            </a:r>
            <a:r>
              <a:rPr lang="en-US" sz="1400" dirty="0">
                <a:ea typeface="+mn-lt"/>
                <a:cs typeface="+mn-lt"/>
              </a:rPr>
              <a:t>, Katarzyna, et al. "In search for a public health leadership competency framework to support leadership curriculum–a consensus study." </a:t>
            </a:r>
            <a:r>
              <a:rPr lang="en-US" sz="1400" i="1" dirty="0">
                <a:ea typeface="+mn-lt"/>
                <a:cs typeface="+mn-lt"/>
              </a:rPr>
              <a:t>The European Journal of Public Health</a:t>
            </a:r>
            <a:r>
              <a:rPr lang="en-US" sz="1400" dirty="0">
                <a:ea typeface="+mn-lt"/>
                <a:cs typeface="+mn-lt"/>
              </a:rPr>
              <a:t> 24.5 (2014): 850-856.</a:t>
            </a:r>
            <a:endParaRPr lang="en-US" sz="1400">
              <a:ea typeface="Calibri"/>
              <a:cs typeface="Calibri"/>
            </a:endParaRPr>
          </a:p>
        </p:txBody>
      </p:sp>
    </p:spTree>
    <p:extLst>
      <p:ext uri="{BB962C8B-B14F-4D97-AF65-F5344CB8AC3E}">
        <p14:creationId xmlns:p14="http://schemas.microsoft.com/office/powerpoint/2010/main" val="250861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rown Schoo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own School" id="{B389FF2E-7757-48A1-AABA-41B48B1F6CD8}" vid="{6D8DD161-FD55-4396-B5A1-3A5D10A0A991}"/>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Brown School</Template>
  <TotalTime>1736</TotalTime>
  <Words>1620</Words>
  <Application>Microsoft Office PowerPoint</Application>
  <PresentationFormat>Widescreen</PresentationFormat>
  <Paragraphs>250</Paragraphs>
  <Slides>28</Slides>
  <Notes>23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28</vt:i4>
      </vt:variant>
    </vt:vector>
  </HeadingPairs>
  <TitlesOfParts>
    <vt:vector size="38" baseType="lpstr">
      <vt:lpstr>Arial</vt:lpstr>
      <vt:lpstr>Calibri</vt:lpstr>
      <vt:lpstr>Californian FB</vt:lpstr>
      <vt:lpstr>Gill Sans MT</vt:lpstr>
      <vt:lpstr>Source Sans Pro</vt:lpstr>
      <vt:lpstr>Times New Roman</vt:lpstr>
      <vt:lpstr>Wingdings 2</vt:lpstr>
      <vt:lpstr>Brown School</vt:lpstr>
      <vt:lpstr>2_Office Theme</vt:lpstr>
      <vt:lpstr>Dividend</vt:lpstr>
      <vt:lpstr>Webinar: Teaching Leadership &amp; Management</vt:lpstr>
      <vt:lpstr>Logistics</vt:lpstr>
      <vt:lpstr>PowerPoint Presentation</vt:lpstr>
      <vt:lpstr>Leadership and Management Skills for  Public Health Students</vt:lpstr>
      <vt:lpstr>Introductions</vt:lpstr>
      <vt:lpstr>Leadership and Management Skills for MPH Students</vt:lpstr>
      <vt:lpstr>Implementation and Mis-implementation defined</vt:lpstr>
      <vt:lpstr>Mis-Implementation and importance to Public Health programming</vt:lpstr>
      <vt:lpstr>The Public Health Leadership Competency Framework</vt:lpstr>
      <vt:lpstr>Competencies of Leadership to Prevent Mis-Implementation</vt:lpstr>
      <vt:lpstr>Parallel literature on core leadership attributes in PH agencies</vt:lpstr>
      <vt:lpstr>Leadership at the Brown School</vt:lpstr>
      <vt:lpstr>Leadership at the Brown School</vt:lpstr>
      <vt:lpstr>Leadership at the Brown School</vt:lpstr>
      <vt:lpstr>MPH Curriculum and Leadership – 1st and 2nd Semester Sequence</vt:lpstr>
      <vt:lpstr>PHS: Self-Assessment and Reflection in Leadership Development</vt:lpstr>
      <vt:lpstr>CEPH Competencies</vt:lpstr>
      <vt:lpstr>PHS Leadership Competency Assessment</vt:lpstr>
      <vt:lpstr>PHS Leadership Competency Assessment cont.</vt:lpstr>
      <vt:lpstr>PHS Leadership Competency Assessment cont.</vt:lpstr>
      <vt:lpstr>MPH Competency Student Self-Assessment</vt:lpstr>
      <vt:lpstr>Leadership competency: Apply principles of leadership, governance and management, which include creating a vision, empowering others, fostering collaboration and guiding decision making (n = 174)</vt:lpstr>
      <vt:lpstr>Leadership competency: Apply negotiation and mediation skills to address organizational or community challenges </vt:lpstr>
      <vt:lpstr>MPH Alumni Survey</vt:lpstr>
      <vt:lpstr>Apply leadership and management skills, including negotiation, in an organization or community (n = 162)</vt:lpstr>
      <vt:lpstr>Apply leadership and management skills, including negotiation, in an organization or community</vt:lpstr>
      <vt:lpstr>Lessons Learned and Future Thinking</vt:lpstr>
      <vt:lpstr>PowerPoint Presentation</vt:lpstr>
    </vt:vector>
  </TitlesOfParts>
  <Company>Washington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Hobson, Angela</dc:creator>
  <cp:lastModifiedBy>Jaquis Williams</cp:lastModifiedBy>
  <cp:revision>242</cp:revision>
  <dcterms:created xsi:type="dcterms:W3CDTF">2023-02-05T20:48:14Z</dcterms:created>
  <dcterms:modified xsi:type="dcterms:W3CDTF">2023-03-13T13:55:06Z</dcterms:modified>
</cp:coreProperties>
</file>